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68" r:id="rId3"/>
    <p:sldId id="287" r:id="rId4"/>
    <p:sldId id="293" r:id="rId5"/>
    <p:sldId id="291" r:id="rId6"/>
    <p:sldId id="298" r:id="rId7"/>
    <p:sldId id="292" r:id="rId8"/>
    <p:sldId id="286" r:id="rId9"/>
    <p:sldId id="288" r:id="rId10"/>
    <p:sldId id="289" r:id="rId11"/>
    <p:sldId id="284" r:id="rId12"/>
    <p:sldId id="296" r:id="rId13"/>
    <p:sldId id="297" r:id="rId14"/>
    <p:sldId id="294" r:id="rId15"/>
    <p:sldId id="285" r:id="rId16"/>
    <p:sldId id="290" r:id="rId17"/>
    <p:sldId id="295" r:id="rId18"/>
    <p:sldId id="279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D701"/>
    <a:srgbClr val="E9CB2B"/>
    <a:srgbClr val="FCE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66" autoAdjust="0"/>
    <p:restoredTop sz="91271" autoAdjust="0"/>
  </p:normalViewPr>
  <p:slideViewPr>
    <p:cSldViewPr snapToGrid="0" snapToObjects="1">
      <p:cViewPr>
        <p:scale>
          <a:sx n="100" d="100"/>
          <a:sy n="100" d="100"/>
        </p:scale>
        <p:origin x="-106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3D4063E-4767-B246-8E1E-2749D0B8F608}" type="datetimeFigureOut">
              <a:rPr lang="en-US"/>
              <a:pPr>
                <a:defRPr/>
              </a:pPr>
              <a:t>10/23/13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CAC645F-EEFA-A149-888C-AC2DE77AF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3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AE82F6-D347-8B46-8971-0CF553DA92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AE82F6-D347-8B46-8971-0CF553DA92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AE82F6-D347-8B46-8971-0CF553DA92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AE82F6-D347-8B46-8971-0CF553DA92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AE82F6-D347-8B46-8971-0CF553DA92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AE82F6-D347-8B46-8971-0CF553DA92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AE82F6-D347-8B46-8971-0CF553DA92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AE82F6-D347-8B46-8971-0CF553DA92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AE82F6-D347-8B46-8971-0CF553DA92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AE82F6-D347-8B46-8971-0CF553DA92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AE82F6-D347-8B46-8971-0CF553DA92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AE82F6-D347-8B46-8971-0CF553DA92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AE82F6-D347-8B46-8971-0CF553DA92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AE82F6-D347-8B46-8971-0CF553DA92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AE82F6-D347-8B46-8971-0CF553DA92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AE82F6-D347-8B46-8971-0CF553DA92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AE82F6-D347-8B46-8971-0CF553DA92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AE82F6-D347-8B46-8971-0CF553DA92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191FA-0A1E-8B40-B36A-0C8809ECA015}" type="datetimeFigureOut">
              <a:rPr lang="en-US"/>
              <a:pPr>
                <a:defRPr/>
              </a:pPr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D9C4F-E9B7-624A-9C9B-46F73A141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8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88D06-489D-7B47-87A5-B2C56893078F}" type="datetimeFigureOut">
              <a:rPr lang="en-US"/>
              <a:pPr>
                <a:defRPr/>
              </a:pPr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D97E9-D100-5946-8BE8-2EABEBF05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8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C82D3-DF36-0E4B-82C0-3E201D75141D}" type="datetimeFigureOut">
              <a:rPr lang="en-US"/>
              <a:pPr>
                <a:defRPr/>
              </a:pPr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F5E8C-9476-734B-812C-956618CAC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9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9EBD-2F60-344F-9BE5-6FF59E5613BB}" type="datetimeFigureOut">
              <a:rPr lang="en-US"/>
              <a:pPr>
                <a:defRPr/>
              </a:pPr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A3D9A-EED0-8841-B75C-324DE04A9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2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33962-EA84-854A-AB40-18A44DD5923F}" type="datetimeFigureOut">
              <a:rPr lang="en-US"/>
              <a:pPr>
                <a:defRPr/>
              </a:pPr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A1046-7A49-CF49-8C00-49B3F4CC6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7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9D8EB-F8B8-7041-AE94-937E337F5C02}" type="datetimeFigureOut">
              <a:rPr lang="en-US"/>
              <a:pPr>
                <a:defRPr/>
              </a:pPr>
              <a:t>10/23/13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E2C4F-9285-854C-8252-BB9F5DE8D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0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21274-0C46-E549-8F3D-48D7FF27832E}" type="datetimeFigureOut">
              <a:rPr lang="en-US"/>
              <a:pPr>
                <a:defRPr/>
              </a:pPr>
              <a:t>10/23/13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10EB4-2349-4F44-9EB9-77D765078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00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3F5B1-A2A1-C441-A297-8C9F0178E465}" type="datetimeFigureOut">
              <a:rPr lang="en-US"/>
              <a:pPr>
                <a:defRPr/>
              </a:pPr>
              <a:t>10/23/13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E8F6F-4C90-6043-813F-8A9747FB9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4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82EC5-166E-9148-B29E-10A1C8D1A441}" type="datetimeFigureOut">
              <a:rPr lang="en-US"/>
              <a:pPr>
                <a:defRPr/>
              </a:pPr>
              <a:t>10/23/13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A4D5B-B07A-E249-A2CC-5DDFC9B80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7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E71F9-435F-0E48-AC5E-D5FE28F15C1B}" type="datetimeFigureOut">
              <a:rPr lang="en-US"/>
              <a:pPr>
                <a:defRPr/>
              </a:pPr>
              <a:t>10/23/13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BF394-82C6-054A-9B12-84CBFBC43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87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47B9E-EC81-814C-BD49-FC0C49877BCA}" type="datetimeFigureOut">
              <a:rPr lang="en-US"/>
              <a:pPr>
                <a:defRPr/>
              </a:pPr>
              <a:t>10/23/13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DFB7A-8BA4-814B-B470-BD72649B4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CE6B08C-82DC-4E43-ACCE-F6AC7F734E53}" type="datetimeFigureOut">
              <a:rPr lang="en-US"/>
              <a:pPr>
                <a:defRPr/>
              </a:pPr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C514FFF-99DA-A543-A003-140823774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emf"/><Relationship Id="rId5" Type="http://schemas.openxmlformats.org/officeDocument/2006/relationships/image" Target="../media/image29.png"/><Relationship Id="rId6" Type="http://schemas.openxmlformats.org/officeDocument/2006/relationships/image" Target="../media/image4.jpe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4.jpeg"/><Relationship Id="rId6" Type="http://schemas.openxmlformats.org/officeDocument/2006/relationships/image" Target="../media/image34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4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4.jpe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9192" y="3442535"/>
            <a:ext cx="7521972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ＭＳ Ｐゴシック" pitchFamily="-1" charset="-128"/>
                <a:cs typeface="Arial"/>
              </a:rPr>
              <a:t>A </a:t>
            </a:r>
            <a:r>
              <a:rPr lang="en-US" sz="2400" b="1" dirty="0">
                <a:solidFill>
                  <a:srgbClr val="33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ＭＳ Ｐゴシック" pitchFamily="-1" charset="-128"/>
                <a:cs typeface="Arial"/>
              </a:rPr>
              <a:t>proposal for a novel </a:t>
            </a:r>
            <a:r>
              <a:rPr lang="en-US" sz="2400" b="1" dirty="0" smtClean="0">
                <a:solidFill>
                  <a:srgbClr val="33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ＭＳ Ｐゴシック" pitchFamily="-1" charset="-128"/>
                <a:cs typeface="Arial"/>
              </a:rPr>
              <a:t>integrated </a:t>
            </a:r>
            <a:r>
              <a:rPr lang="en-US" sz="2400" b="1" dirty="0" err="1" smtClean="0">
                <a:solidFill>
                  <a:srgbClr val="33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ＭＳ Ｐゴシック" pitchFamily="-1" charset="-128"/>
                <a:cs typeface="Arial"/>
              </a:rPr>
              <a:t>nano</a:t>
            </a:r>
            <a:r>
              <a:rPr lang="en-US" sz="2400" b="1" dirty="0" smtClean="0">
                <a:solidFill>
                  <a:srgbClr val="33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ＭＳ Ｐゴシック" pitchFamily="-1" charset="-128"/>
                <a:cs typeface="Arial"/>
              </a:rPr>
              <a:t> Wire Grid</a:t>
            </a:r>
          </a:p>
          <a:p>
            <a:pPr algn="ctr"/>
            <a:r>
              <a:rPr lang="en-US" sz="2400" b="1" dirty="0" err="1" smtClean="0">
                <a:solidFill>
                  <a:srgbClr val="33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ＭＳ Ｐゴシック" pitchFamily="-1" charset="-128"/>
                <a:cs typeface="Arial"/>
              </a:rPr>
              <a:t>Polarisers</a:t>
            </a:r>
            <a:r>
              <a:rPr lang="en-US" sz="2400" b="1" dirty="0" smtClean="0">
                <a:solidFill>
                  <a:srgbClr val="33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ＭＳ Ｐゴシック" pitchFamily="-1" charset="-128"/>
                <a:cs typeface="Arial"/>
              </a:rPr>
              <a:t>-based VNIR </a:t>
            </a:r>
            <a:r>
              <a:rPr lang="en-US" sz="2400" b="1" dirty="0" err="1" smtClean="0">
                <a:solidFill>
                  <a:srgbClr val="33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ＭＳ Ｐゴシック" pitchFamily="-1" charset="-128"/>
                <a:cs typeface="Arial"/>
              </a:rPr>
              <a:t>polarimeter</a:t>
            </a:r>
            <a:r>
              <a:rPr lang="en-US" sz="2400" b="1" dirty="0" smtClean="0">
                <a:solidFill>
                  <a:srgbClr val="3366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ＭＳ Ｐゴシック" pitchFamily="-1" charset="-128"/>
                <a:cs typeface="Arial"/>
              </a:rPr>
              <a:t> for planetary studies from space</a:t>
            </a:r>
            <a:endParaRPr lang="en-US" sz="2400" b="1" dirty="0">
              <a:solidFill>
                <a:srgbClr val="3366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ea typeface="ＭＳ Ｐゴシック" pitchFamily="-1" charset="-128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763" y="5440330"/>
            <a:ext cx="53608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3366FF"/>
                </a:solidFill>
                <a:latin typeface="Arial"/>
                <a:ea typeface="ＭＳ Ｐゴシック" pitchFamily="-1" charset="-128"/>
                <a:cs typeface="Arial"/>
              </a:rPr>
              <a:t>Mauro Focardi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pitchFamily="-1" charset="-128"/>
                <a:cs typeface="Arial"/>
              </a:rPr>
              <a:t>INAF –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  <a:ea typeface="ＭＳ Ｐゴシック" pitchFamily="-1" charset="-128"/>
                <a:cs typeface="Arial"/>
              </a:rPr>
              <a:t>Arcetri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pitchFamily="-1" charset="-128"/>
                <a:cs typeface="Arial"/>
              </a:rPr>
              <a:t> Astrophysical Observatory – Firenze, ITALY</a:t>
            </a:r>
          </a:p>
          <a:p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pitchFamily="-1" charset="-128"/>
                <a:cs typeface="Arial"/>
              </a:rPr>
              <a:t>e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pitchFamily="-1" charset="-128"/>
                <a:cs typeface="Arial"/>
              </a:rPr>
              <a:t>-mail: </a:t>
            </a:r>
            <a:r>
              <a:rPr lang="en-US" sz="1400" i="1" dirty="0" err="1" smtClean="0">
                <a:solidFill>
                  <a:srgbClr val="000000"/>
                </a:solidFill>
                <a:latin typeface="Arial"/>
                <a:ea typeface="ＭＳ Ｐゴシック" pitchFamily="-1" charset="-128"/>
                <a:cs typeface="Arial"/>
              </a:rPr>
              <a:t>mauro@arcetri.astro.it</a:t>
            </a:r>
            <a:endParaRPr lang="en-US" sz="1400" i="1" dirty="0">
              <a:solidFill>
                <a:srgbClr val="000000"/>
              </a:solidFill>
              <a:latin typeface="Arial"/>
              <a:ea typeface="ＭＳ Ｐゴシック" pitchFamily="-1" charset="-128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07417" y="637904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 smtClean="0">
                <a:solidFill>
                  <a:srgbClr val="000000"/>
                </a:solidFill>
                <a:latin typeface="Corbel"/>
                <a:ea typeface="ＭＳ Ｐゴシック" pitchFamily="-1" charset="-128"/>
                <a:cs typeface="Corbel"/>
              </a:rPr>
              <a:t>e-</a:t>
            </a:r>
            <a:r>
              <a:rPr lang="en-US" sz="1600" i="1" dirty="0">
                <a:solidFill>
                  <a:srgbClr val="000000"/>
                </a:solidFill>
                <a:latin typeface="Corbel"/>
                <a:ea typeface="ＭＳ Ｐゴシック" pitchFamily="-1" charset="-128"/>
                <a:cs typeface="Corbel"/>
              </a:rPr>
              <a:t>COST Conference - </a:t>
            </a:r>
            <a:r>
              <a:rPr lang="en-US" sz="1600" i="1" dirty="0" smtClean="0">
                <a:solidFill>
                  <a:srgbClr val="000000"/>
                </a:solidFill>
                <a:latin typeface="Corbel"/>
                <a:ea typeface="ＭＳ Ｐゴシック" pitchFamily="-1" charset="-128"/>
                <a:cs typeface="Corbel"/>
              </a:rPr>
              <a:t>Firenze, </a:t>
            </a:r>
            <a:r>
              <a:rPr lang="en-US" sz="1600" i="1" dirty="0">
                <a:solidFill>
                  <a:srgbClr val="000000"/>
                </a:solidFill>
                <a:latin typeface="Corbel"/>
                <a:ea typeface="ＭＳ Ｐゴシック" pitchFamily="-1" charset="-128"/>
                <a:cs typeface="Corbel"/>
              </a:rPr>
              <a:t>2013 </a:t>
            </a:r>
            <a:r>
              <a:rPr lang="en-US" sz="1600" i="1" dirty="0" smtClean="0">
                <a:solidFill>
                  <a:srgbClr val="000000"/>
                </a:solidFill>
                <a:latin typeface="Corbel"/>
                <a:ea typeface="ＭＳ Ｐゴシック" pitchFamily="-1" charset="-128"/>
                <a:cs typeface="Corbel"/>
              </a:rPr>
              <a:t>September 25</a:t>
            </a:r>
            <a:r>
              <a:rPr lang="en-US" sz="1600" i="1" baseline="30000" dirty="0" smtClean="0">
                <a:solidFill>
                  <a:srgbClr val="000000"/>
                </a:solidFill>
                <a:latin typeface="Corbel"/>
                <a:ea typeface="ＭＳ Ｐゴシック" pitchFamily="-1" charset="-128"/>
                <a:cs typeface="Corbel"/>
              </a:rPr>
              <a:t>th</a:t>
            </a:r>
            <a:endParaRPr lang="en-US" sz="1600" i="1" dirty="0">
              <a:solidFill>
                <a:srgbClr val="000000"/>
              </a:solidFill>
              <a:latin typeface="Corbel"/>
              <a:cs typeface="Corbe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4948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42408" y="4642863"/>
            <a:ext cx="4212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F79646"/>
                </a:solidFill>
                <a:latin typeface="Arial"/>
                <a:ea typeface="ＭＳ Ｐゴシック" pitchFamily="-1" charset="-128"/>
                <a:cs typeface="Arial"/>
              </a:rPr>
              <a:t>M. Focardi, M. </a:t>
            </a:r>
            <a:r>
              <a:rPr lang="en-US" sz="1200" b="1" dirty="0" err="1" smtClean="0">
                <a:solidFill>
                  <a:srgbClr val="F79646"/>
                </a:solidFill>
                <a:latin typeface="Arial"/>
                <a:ea typeface="ＭＳ Ｐゴシック" pitchFamily="-1" charset="-128"/>
                <a:cs typeface="Arial"/>
              </a:rPr>
              <a:t>Pancrazzi</a:t>
            </a:r>
            <a:r>
              <a:rPr lang="en-US" sz="1200" b="1" dirty="0" smtClean="0">
                <a:solidFill>
                  <a:srgbClr val="F79646"/>
                </a:solidFill>
                <a:latin typeface="Arial"/>
                <a:ea typeface="ＭＳ Ｐゴシック" pitchFamily="-1" charset="-128"/>
                <a:cs typeface="Arial"/>
              </a:rPr>
              <a:t>, F. </a:t>
            </a:r>
            <a:r>
              <a:rPr lang="en-US" sz="1200" b="1" dirty="0" err="1" smtClean="0">
                <a:solidFill>
                  <a:srgbClr val="F79646"/>
                </a:solidFill>
                <a:latin typeface="Arial"/>
                <a:ea typeface="ＭＳ Ｐゴシック" pitchFamily="-1" charset="-128"/>
                <a:cs typeface="Arial"/>
              </a:rPr>
              <a:t>Landini</a:t>
            </a:r>
            <a:r>
              <a:rPr lang="en-US" sz="1200" b="1" dirty="0" smtClean="0">
                <a:solidFill>
                  <a:srgbClr val="F79646"/>
                </a:solidFill>
                <a:latin typeface="Arial"/>
                <a:ea typeface="ＭＳ Ｐゴシック" pitchFamily="-1" charset="-128"/>
                <a:cs typeface="Arial"/>
              </a:rPr>
              <a:t>, M. </a:t>
            </a:r>
            <a:r>
              <a:rPr lang="en-US" sz="1200" b="1" dirty="0" err="1" smtClean="0">
                <a:solidFill>
                  <a:srgbClr val="F79646"/>
                </a:solidFill>
                <a:latin typeface="Arial"/>
                <a:ea typeface="ＭＳ Ｐゴシック" pitchFamily="-1" charset="-128"/>
                <a:cs typeface="Arial"/>
              </a:rPr>
              <a:t>Romoli</a:t>
            </a:r>
            <a:r>
              <a:rPr lang="en-US" sz="1200" b="1" dirty="0" smtClean="0">
                <a:solidFill>
                  <a:srgbClr val="F79646"/>
                </a:solidFill>
                <a:latin typeface="Arial"/>
                <a:ea typeface="ＭＳ Ｐゴシック" pitchFamily="-1" charset="-128"/>
                <a:cs typeface="Arial"/>
              </a:rPr>
              <a:t>, E. Pace</a:t>
            </a:r>
            <a:endParaRPr lang="en-US" sz="1200" b="1" dirty="0">
              <a:solidFill>
                <a:srgbClr val="F79646"/>
              </a:solidFill>
              <a:latin typeface="Arial"/>
              <a:ea typeface="ＭＳ Ｐゴシック" pitchFamily="-1" charset="-128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9608" y="2685534"/>
            <a:ext cx="5406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FF66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ＭＳ Ｐゴシック" pitchFamily="-1" charset="-128"/>
                <a:cs typeface="Arial"/>
              </a:rPr>
              <a:t>“</a:t>
            </a:r>
            <a:r>
              <a:rPr lang="en-US" sz="2400" b="1" i="1" dirty="0" err="1" smtClean="0">
                <a:solidFill>
                  <a:srgbClr val="FF66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ＭＳ Ｐゴシック" pitchFamily="-1" charset="-128"/>
                <a:cs typeface="Arial"/>
              </a:rPr>
              <a:t>Polarimetry</a:t>
            </a:r>
            <a:r>
              <a:rPr lang="en-US" sz="2400" b="1" i="1" dirty="0" smtClean="0">
                <a:solidFill>
                  <a:srgbClr val="FF66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ＭＳ Ｐゴシック" pitchFamily="-1" charset="-128"/>
                <a:cs typeface="Arial"/>
              </a:rPr>
              <a:t> of planetary systems”</a:t>
            </a:r>
            <a:endParaRPr lang="en-US" sz="2400" i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739" y="516043"/>
            <a:ext cx="3688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ＭＳ Ｐゴシック" pitchFamily="-1" charset="-128"/>
                <a:cs typeface="Arial"/>
              </a:rPr>
              <a:t>Wire Grid Polarisers</a:t>
            </a:r>
            <a:endParaRPr lang="en-US" sz="28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799258" y="835397"/>
            <a:ext cx="352418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570" y="187878"/>
            <a:ext cx="1976741" cy="1339949"/>
          </a:xfrm>
          <a:prstGeom prst="rect">
            <a:avLst/>
          </a:prstGeom>
        </p:spPr>
      </p:pic>
      <p:sp>
        <p:nvSpPr>
          <p:cNvPr id="15" name="Content Placeholder 3"/>
          <p:cNvSpPr>
            <a:spLocks noGrp="1"/>
          </p:cNvSpPr>
          <p:nvPr>
            <p:ph idx="1"/>
          </p:nvPr>
        </p:nvSpPr>
        <p:spPr>
          <a:xfrm>
            <a:off x="2587946" y="1671741"/>
            <a:ext cx="5792131" cy="8755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600" dirty="0" smtClean="0">
                <a:latin typeface="Corbel"/>
                <a:cs typeface="Corbel"/>
              </a:rPr>
              <a:t>Borrowing </a:t>
            </a:r>
            <a:r>
              <a:rPr lang="en-US" sz="1600" dirty="0">
                <a:latin typeface="Corbel"/>
                <a:cs typeface="Corbel"/>
              </a:rPr>
              <a:t>the color-filter Bayer matrix concept</a:t>
            </a:r>
            <a:r>
              <a:rPr lang="en-US" sz="1600" dirty="0" smtClean="0">
                <a:latin typeface="Corbel"/>
                <a:cs typeface="Corbel"/>
              </a:rPr>
              <a:t>, we aim at realizing an array of differently oriented </a:t>
            </a:r>
            <a:r>
              <a:rPr lang="en-US" sz="1600" dirty="0">
                <a:latin typeface="Corbel"/>
                <a:cs typeface="Corbel"/>
              </a:rPr>
              <a:t>(0°, 45°, 90°, 135°) nanowires </a:t>
            </a:r>
            <a:r>
              <a:rPr lang="en-US" sz="1600" dirty="0" smtClean="0">
                <a:latin typeface="Corbel"/>
                <a:cs typeface="Corbel"/>
              </a:rPr>
              <a:t>WGPs matching the pixel array of a CMOS detector.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86100" y="4943216"/>
            <a:ext cx="4761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Corbel"/>
                <a:cs typeface="Corbel"/>
              </a:rPr>
              <a:t>A </a:t>
            </a:r>
            <a:r>
              <a:rPr lang="en-US" sz="1600" dirty="0">
                <a:latin typeface="Corbel"/>
                <a:cs typeface="Corbel"/>
              </a:rPr>
              <a:t>first </a:t>
            </a:r>
            <a:r>
              <a:rPr lang="en-US" sz="1600" dirty="0" smtClean="0">
                <a:latin typeface="Corbel"/>
                <a:cs typeface="Corbel"/>
              </a:rPr>
              <a:t>prototype, </a:t>
            </a:r>
            <a:r>
              <a:rPr lang="en-US" sz="1600" dirty="0">
                <a:latin typeface="Corbel"/>
                <a:cs typeface="Corbel"/>
              </a:rPr>
              <a:t>a </a:t>
            </a:r>
            <a:r>
              <a:rPr lang="en-US" sz="1600" dirty="0" smtClean="0">
                <a:latin typeface="Corbel"/>
                <a:cs typeface="Corbel"/>
              </a:rPr>
              <a:t>CCD matrix </a:t>
            </a:r>
            <a:r>
              <a:rPr lang="en-US" sz="1600" dirty="0">
                <a:latin typeface="Corbel"/>
                <a:cs typeface="Corbel"/>
              </a:rPr>
              <a:t>of </a:t>
            </a:r>
            <a:r>
              <a:rPr lang="en-US" sz="1600" dirty="0" smtClean="0">
                <a:latin typeface="Corbel"/>
                <a:cs typeface="Corbel"/>
              </a:rPr>
              <a:t>1kx1k has been already produced </a:t>
            </a:r>
            <a:r>
              <a:rPr lang="en-US" sz="1600" dirty="0">
                <a:latin typeface="Corbel"/>
                <a:cs typeface="Corbel"/>
              </a:rPr>
              <a:t>to demonstrate the design feasibility and the alignment </a:t>
            </a:r>
            <a:r>
              <a:rPr lang="en-US" sz="1600" dirty="0" smtClean="0">
                <a:latin typeface="Corbel"/>
                <a:cs typeface="Corbel"/>
              </a:rPr>
              <a:t>procedure (see </a:t>
            </a:r>
            <a:r>
              <a:rPr lang="en-US" sz="1600" b="1" dirty="0" smtClean="0">
                <a:solidFill>
                  <a:srgbClr val="FF6600"/>
                </a:solidFill>
                <a:latin typeface="Corbel"/>
                <a:cs typeface="Corbel"/>
              </a:rPr>
              <a:t>V. </a:t>
            </a:r>
            <a:r>
              <a:rPr lang="en-US" sz="1600" b="1" dirty="0" err="1" smtClean="0">
                <a:solidFill>
                  <a:srgbClr val="FF6600"/>
                </a:solidFill>
                <a:latin typeface="Corbel"/>
                <a:cs typeface="Corbel"/>
              </a:rPr>
              <a:t>Gruev</a:t>
            </a:r>
            <a:r>
              <a:rPr lang="en-US" sz="1600" b="1" dirty="0" smtClean="0">
                <a:solidFill>
                  <a:srgbClr val="FF6600"/>
                </a:solidFill>
                <a:latin typeface="Corbel"/>
                <a:cs typeface="Corbel"/>
              </a:rPr>
              <a:t> et al, 2013</a:t>
            </a:r>
            <a:r>
              <a:rPr lang="en-US" sz="1600" dirty="0" smtClean="0">
                <a:latin typeface="Corbel"/>
                <a:cs typeface="Corbel"/>
              </a:rPr>
              <a:t>) in the VNIR spectral range.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52" y="1224579"/>
            <a:ext cx="2229900" cy="1700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088" y="4478009"/>
            <a:ext cx="2733848" cy="12794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4538" y="2707051"/>
            <a:ext cx="2255119" cy="19506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96078" y="5772506"/>
            <a:ext cx="1836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6600"/>
                </a:solidFill>
              </a:rPr>
              <a:t>V. </a:t>
            </a:r>
            <a:r>
              <a:rPr lang="en-US" sz="1400" b="1" dirty="0" err="1" smtClean="0">
                <a:solidFill>
                  <a:srgbClr val="FF6600"/>
                </a:solidFill>
              </a:rPr>
              <a:t>Gruev</a:t>
            </a:r>
            <a:r>
              <a:rPr lang="en-US" sz="1400" b="1" dirty="0" smtClean="0">
                <a:solidFill>
                  <a:srgbClr val="FF6600"/>
                </a:solidFill>
              </a:rPr>
              <a:t> et. al, 2013.</a:t>
            </a:r>
            <a:endParaRPr lang="en-US" sz="1400" b="1" dirty="0">
              <a:solidFill>
                <a:srgbClr val="FF6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16323" y="2644331"/>
            <a:ext cx="1193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MOXTEX Inc.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261351" y="2997141"/>
            <a:ext cx="57631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1600" dirty="0">
                <a:latin typeface="Corbel"/>
                <a:cs typeface="Corbel"/>
              </a:rPr>
              <a:t>We </a:t>
            </a:r>
            <a:r>
              <a:rPr lang="en-US" sz="1600" dirty="0" smtClean="0">
                <a:latin typeface="Corbel"/>
                <a:cs typeface="Corbel"/>
              </a:rPr>
              <a:t>aim at the development of </a:t>
            </a:r>
            <a:r>
              <a:rPr lang="en-US" sz="1600" dirty="0">
                <a:latin typeface="Corbel"/>
                <a:cs typeface="Corbel"/>
              </a:rPr>
              <a:t>a mask organized in 2x2 pixels sub-array hosting </a:t>
            </a:r>
            <a:r>
              <a:rPr lang="en-US" sz="1600" dirty="0" smtClean="0">
                <a:latin typeface="Corbel"/>
                <a:cs typeface="Corbel"/>
              </a:rPr>
              <a:t>at least 4 </a:t>
            </a:r>
            <a:r>
              <a:rPr lang="en-US" sz="1600" dirty="0">
                <a:latin typeface="Corbel"/>
                <a:cs typeface="Corbel"/>
              </a:rPr>
              <a:t>different </a:t>
            </a:r>
            <a:r>
              <a:rPr lang="en-US" sz="1600" dirty="0" smtClean="0">
                <a:latin typeface="Corbel"/>
                <a:cs typeface="Corbel"/>
              </a:rPr>
              <a:t>nanowires-based “super pixels”. </a:t>
            </a:r>
            <a:r>
              <a:rPr lang="en-US" sz="1600" dirty="0">
                <a:latin typeface="Corbel"/>
                <a:cs typeface="Corbel"/>
              </a:rPr>
              <a:t>The 4 </a:t>
            </a:r>
            <a:r>
              <a:rPr lang="en-US" sz="1600" dirty="0" smtClean="0">
                <a:latin typeface="Corbel"/>
                <a:cs typeface="Corbel"/>
              </a:rPr>
              <a:t>neighboring </a:t>
            </a:r>
            <a:r>
              <a:rPr lang="en-US" sz="1600" dirty="0">
                <a:latin typeface="Corbel"/>
                <a:cs typeface="Corbel"/>
              </a:rPr>
              <a:t>pixels, having different polarizing masks, enable the redundant collection of the </a:t>
            </a:r>
            <a:r>
              <a:rPr lang="en-US" sz="1600" b="1" dirty="0">
                <a:solidFill>
                  <a:srgbClr val="FF6600"/>
                </a:solidFill>
                <a:latin typeface="Corbel"/>
                <a:cs typeface="Corbel"/>
              </a:rPr>
              <a:t>3 basic information (I, U, Q)</a:t>
            </a:r>
            <a:r>
              <a:rPr lang="en-US" sz="1600" dirty="0">
                <a:latin typeface="Corbel"/>
                <a:cs typeface="Corbel"/>
              </a:rPr>
              <a:t>, necessary </a:t>
            </a:r>
            <a:r>
              <a:rPr lang="en-US" sz="1600" dirty="0" smtClean="0">
                <a:latin typeface="Corbel"/>
                <a:cs typeface="Corbel"/>
              </a:rPr>
              <a:t>to obtain </a:t>
            </a:r>
            <a:r>
              <a:rPr lang="en-US" sz="1600" dirty="0">
                <a:latin typeface="Corbel"/>
                <a:cs typeface="Corbel"/>
              </a:rPr>
              <a:t>the </a:t>
            </a:r>
            <a:r>
              <a:rPr lang="en-US" sz="1600" b="1" dirty="0">
                <a:solidFill>
                  <a:srgbClr val="FF6600"/>
                </a:solidFill>
                <a:latin typeface="Corbel"/>
                <a:cs typeface="Corbel"/>
              </a:rPr>
              <a:t>linear </a:t>
            </a:r>
            <a:r>
              <a:rPr lang="en-US" sz="1600" b="1" dirty="0" smtClean="0">
                <a:solidFill>
                  <a:srgbClr val="FF6600"/>
                </a:solidFill>
                <a:latin typeface="Corbel"/>
                <a:cs typeface="Corbel"/>
              </a:rPr>
              <a:t>polarization</a:t>
            </a:r>
            <a:r>
              <a:rPr lang="en-US" sz="1600" dirty="0" smtClean="0">
                <a:latin typeface="Corbel"/>
                <a:cs typeface="Corbel"/>
              </a:rPr>
              <a:t>.</a:t>
            </a:r>
            <a:endParaRPr lang="en-US" sz="1600" dirty="0">
              <a:latin typeface="Corbel"/>
              <a:cs typeface="Corbel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97739" y="6159500"/>
            <a:ext cx="8680450" cy="659270"/>
            <a:chOff x="197739" y="6159500"/>
            <a:chExt cx="8680450" cy="65927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97739" y="6159500"/>
              <a:ext cx="868045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800663" y="6346245"/>
              <a:ext cx="561924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M. Focardi 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-  e-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COST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Conference Firenze, 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2013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September 25</a:t>
              </a:r>
              <a:r>
                <a:rPr lang="en-US" sz="1600" i="1" baseline="30000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th</a:t>
              </a:r>
              <a:endParaRPr lang="en-US" sz="1600" i="1" dirty="0">
                <a:solidFill>
                  <a:srgbClr val="000000"/>
                </a:solidFill>
                <a:latin typeface="Corbel"/>
                <a:cs typeface="Corbel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096" y="6262158"/>
              <a:ext cx="540537" cy="54053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054941" y="6239003"/>
              <a:ext cx="592509" cy="579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7607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97738" y="516043"/>
            <a:ext cx="62030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ＭＳ Ｐゴシック" pitchFamily="-1" charset="-128"/>
                <a:cs typeface="Arial"/>
              </a:rPr>
              <a:t>Liquid Crystal Variable Retarders </a:t>
            </a:r>
            <a:endParaRPr lang="en-US" sz="28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998323" y="835397"/>
            <a:ext cx="132512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a-lcvr-225-cj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8323" y="2356366"/>
            <a:ext cx="2164986" cy="226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30727" y="1215625"/>
            <a:ext cx="81994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latin typeface="Corbel"/>
                <a:cs typeface="Corbel"/>
              </a:rPr>
              <a:t>A </a:t>
            </a:r>
            <a:r>
              <a:rPr lang="en-US" sz="1400" dirty="0">
                <a:latin typeface="Corbel"/>
                <a:cs typeface="Corbel"/>
              </a:rPr>
              <a:t>“classical” </a:t>
            </a:r>
            <a:r>
              <a:rPr lang="en-US" sz="1400" dirty="0" err="1">
                <a:latin typeface="Corbel"/>
                <a:cs typeface="Corbel"/>
              </a:rPr>
              <a:t>polarimeter</a:t>
            </a:r>
            <a:r>
              <a:rPr lang="en-US" sz="1400" dirty="0">
                <a:latin typeface="Corbel"/>
                <a:cs typeface="Corbel"/>
              </a:rPr>
              <a:t>, in the </a:t>
            </a:r>
            <a:r>
              <a:rPr lang="en-US" sz="1400" u="sng" dirty="0">
                <a:latin typeface="Corbel"/>
                <a:cs typeface="Corbel"/>
              </a:rPr>
              <a:t>easiest</a:t>
            </a:r>
            <a:r>
              <a:rPr lang="en-US" sz="1400" dirty="0">
                <a:latin typeface="Corbel"/>
                <a:cs typeface="Corbel"/>
              </a:rPr>
              <a:t> configuration, comprises a </a:t>
            </a:r>
            <a:r>
              <a:rPr lang="en-US" sz="1400" b="1" dirty="0">
                <a:solidFill>
                  <a:srgbClr val="F79646"/>
                </a:solidFill>
                <a:latin typeface="Corbel"/>
                <a:cs typeface="Corbel"/>
              </a:rPr>
              <a:t>rotating quarter </a:t>
            </a:r>
            <a:r>
              <a:rPr lang="en-US" sz="1400" b="1" dirty="0" smtClean="0">
                <a:solidFill>
                  <a:srgbClr val="F79646"/>
                </a:solidFill>
                <a:latin typeface="Corbel"/>
                <a:cs typeface="Corbel"/>
              </a:rPr>
              <a:t>wave</a:t>
            </a:r>
          </a:p>
          <a:p>
            <a:pPr algn="just"/>
            <a:r>
              <a:rPr lang="en-US" sz="1400" b="1" dirty="0" smtClean="0">
                <a:solidFill>
                  <a:srgbClr val="F79646"/>
                </a:solidFill>
                <a:latin typeface="Corbel"/>
                <a:cs typeface="Corbel"/>
              </a:rPr>
              <a:t>plate </a:t>
            </a:r>
            <a:r>
              <a:rPr lang="en-US" sz="1400" dirty="0" smtClean="0">
                <a:latin typeface="Corbel"/>
                <a:cs typeface="Corbel"/>
              </a:rPr>
              <a:t>and a </a:t>
            </a:r>
            <a:r>
              <a:rPr lang="en-US" sz="1400" b="1" dirty="0">
                <a:solidFill>
                  <a:srgbClr val="F79646"/>
                </a:solidFill>
                <a:latin typeface="Corbel"/>
                <a:cs typeface="Corbel"/>
              </a:rPr>
              <a:t>fixed </a:t>
            </a:r>
            <a:r>
              <a:rPr lang="en-US" sz="1400" b="1" dirty="0" smtClean="0">
                <a:solidFill>
                  <a:srgbClr val="F79646"/>
                </a:solidFill>
                <a:latin typeface="Corbel"/>
                <a:cs typeface="Corbel"/>
              </a:rPr>
              <a:t>linear polarizer</a:t>
            </a:r>
            <a:r>
              <a:rPr lang="en-US" sz="1400" dirty="0" smtClean="0">
                <a:latin typeface="Corbel"/>
                <a:cs typeface="Corbel"/>
              </a:rPr>
              <a:t>.</a:t>
            </a:r>
          </a:p>
          <a:p>
            <a:pPr algn="just"/>
            <a:r>
              <a:rPr lang="en-US" sz="1400" dirty="0" smtClean="0">
                <a:latin typeface="Corbel"/>
                <a:cs typeface="Corbel"/>
              </a:rPr>
              <a:t>For </a:t>
            </a:r>
            <a:r>
              <a:rPr lang="en-US" sz="1400" dirty="0">
                <a:latin typeface="Corbel"/>
                <a:cs typeface="Corbel"/>
              </a:rPr>
              <a:t>the fully characterization of the </a:t>
            </a:r>
            <a:r>
              <a:rPr lang="en-US" sz="1400" b="1" dirty="0">
                <a:solidFill>
                  <a:srgbClr val="F79646"/>
                </a:solidFill>
                <a:latin typeface="Corbel"/>
                <a:cs typeface="Corbel"/>
              </a:rPr>
              <a:t>linear polarization </a:t>
            </a:r>
            <a:r>
              <a:rPr lang="en-US" sz="1400" dirty="0">
                <a:latin typeface="Corbel"/>
                <a:cs typeface="Corbel"/>
              </a:rPr>
              <a:t>the knowledge of the I, Q and </a:t>
            </a:r>
            <a:r>
              <a:rPr lang="en-US" sz="1400" dirty="0" smtClean="0">
                <a:latin typeface="Corbel"/>
                <a:cs typeface="Corbel"/>
              </a:rPr>
              <a:t>U parameters is needed</a:t>
            </a:r>
            <a:r>
              <a:rPr lang="en-US" sz="1400" dirty="0">
                <a:latin typeface="Corbel"/>
                <a:cs typeface="Corbel"/>
              </a:rPr>
              <a:t>. For that reason </a:t>
            </a:r>
            <a:r>
              <a:rPr lang="en-US" sz="1400" b="1" dirty="0">
                <a:solidFill>
                  <a:srgbClr val="F79646"/>
                </a:solidFill>
                <a:latin typeface="Corbel"/>
                <a:cs typeface="Corbel"/>
              </a:rPr>
              <a:t>at least 3 measurements </a:t>
            </a:r>
            <a:r>
              <a:rPr lang="en-US" sz="1400" dirty="0">
                <a:latin typeface="Corbel"/>
                <a:cs typeface="Corbel"/>
              </a:rPr>
              <a:t>in a 3 different </a:t>
            </a:r>
            <a:r>
              <a:rPr lang="en-US" sz="1400" dirty="0" smtClean="0">
                <a:latin typeface="Corbel"/>
                <a:cs typeface="Corbel"/>
              </a:rPr>
              <a:t>positions (or </a:t>
            </a:r>
            <a:r>
              <a:rPr lang="en-US" sz="1400" dirty="0" err="1" smtClean="0">
                <a:latin typeface="Corbel"/>
                <a:cs typeface="Corbel"/>
              </a:rPr>
              <a:t>retardances</a:t>
            </a:r>
            <a:r>
              <a:rPr lang="en-US" sz="1400" dirty="0" smtClean="0">
                <a:latin typeface="Corbel"/>
                <a:cs typeface="Corbel"/>
              </a:rPr>
              <a:t>) </a:t>
            </a:r>
            <a:r>
              <a:rPr lang="en-US" sz="1400" dirty="0">
                <a:latin typeface="Corbel"/>
                <a:cs typeface="Corbel"/>
              </a:rPr>
              <a:t>of the quarter wave plate </a:t>
            </a:r>
            <a:r>
              <a:rPr lang="en-US" sz="1400" dirty="0" smtClean="0">
                <a:latin typeface="Corbel"/>
                <a:cs typeface="Corbel"/>
              </a:rPr>
              <a:t>are required</a:t>
            </a:r>
            <a:r>
              <a:rPr lang="en-US" sz="1400" dirty="0">
                <a:latin typeface="Corbel"/>
                <a:cs typeface="Corbel"/>
              </a:rPr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0727" y="4776541"/>
            <a:ext cx="86474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Corbel"/>
                <a:cs typeface="Corbel"/>
              </a:rPr>
              <a:t>The </a:t>
            </a:r>
            <a:r>
              <a:rPr lang="en-US" sz="1400" dirty="0" smtClean="0">
                <a:latin typeface="Corbel"/>
                <a:cs typeface="Corbel"/>
              </a:rPr>
              <a:t>Liquid Crystal -</a:t>
            </a:r>
            <a:r>
              <a:rPr lang="en-US" sz="1400" dirty="0">
                <a:latin typeface="Corbel"/>
                <a:cs typeface="Corbel"/>
              </a:rPr>
              <a:t>based retarder (</a:t>
            </a:r>
            <a:r>
              <a:rPr lang="en-US" sz="1400" b="1" dirty="0">
                <a:solidFill>
                  <a:srgbClr val="FF6600"/>
                </a:solidFill>
                <a:latin typeface="Corbel"/>
                <a:cs typeface="Corbel"/>
              </a:rPr>
              <a:t>LCVR</a:t>
            </a:r>
            <a:r>
              <a:rPr lang="en-US" sz="1400" dirty="0">
                <a:latin typeface="Corbel"/>
                <a:cs typeface="Corbel"/>
              </a:rPr>
              <a:t>) </a:t>
            </a:r>
            <a:r>
              <a:rPr lang="en-US" sz="1400" dirty="0" smtClean="0">
                <a:latin typeface="Corbel"/>
                <a:cs typeface="Corbel"/>
              </a:rPr>
              <a:t>acts as </a:t>
            </a:r>
            <a:r>
              <a:rPr lang="en-US" sz="1400" dirty="0">
                <a:solidFill>
                  <a:srgbClr val="000000"/>
                </a:solidFill>
                <a:latin typeface="Corbel"/>
                <a:cs typeface="Corbel"/>
              </a:rPr>
              <a:t>a</a:t>
            </a:r>
            <a:r>
              <a:rPr lang="en-US" sz="1400" b="1" dirty="0">
                <a:solidFill>
                  <a:srgbClr val="FF6600"/>
                </a:solidFill>
                <a:latin typeface="Corbel"/>
                <a:cs typeface="Corbel"/>
              </a:rPr>
              <a:t> variable </a:t>
            </a:r>
            <a:r>
              <a:rPr lang="en-US" sz="1400" dirty="0" smtClean="0">
                <a:latin typeface="Corbel"/>
                <a:cs typeface="Corbel"/>
              </a:rPr>
              <a:t>retarder.</a:t>
            </a:r>
          </a:p>
          <a:p>
            <a:pPr algn="just"/>
            <a:endParaRPr lang="en-US" sz="1400" dirty="0" smtClean="0">
              <a:latin typeface="Corbel"/>
              <a:cs typeface="Corbel"/>
            </a:endParaRPr>
          </a:p>
          <a:p>
            <a:pPr algn="just"/>
            <a:r>
              <a:rPr lang="en-US" sz="1400" dirty="0" smtClean="0">
                <a:latin typeface="Corbel"/>
                <a:cs typeface="Corbel"/>
              </a:rPr>
              <a:t>The </a:t>
            </a:r>
            <a:r>
              <a:rPr lang="en-US" sz="1400" dirty="0">
                <a:latin typeface="Corbel"/>
                <a:cs typeface="Corbel"/>
              </a:rPr>
              <a:t>variation in </a:t>
            </a:r>
            <a:r>
              <a:rPr lang="en-US" sz="1400" dirty="0" err="1">
                <a:latin typeface="Corbel"/>
                <a:cs typeface="Corbel"/>
              </a:rPr>
              <a:t>retardance</a:t>
            </a:r>
            <a:r>
              <a:rPr lang="en-US" sz="1400" dirty="0">
                <a:latin typeface="Corbel"/>
                <a:cs typeface="Corbel"/>
              </a:rPr>
              <a:t> </a:t>
            </a:r>
            <a:r>
              <a:rPr lang="en-US" sz="1400" dirty="0" smtClean="0">
                <a:latin typeface="Corbel"/>
                <a:cs typeface="Corbel"/>
              </a:rPr>
              <a:t>is introduced </a:t>
            </a:r>
            <a:r>
              <a:rPr lang="en-US" sz="1400" dirty="0">
                <a:latin typeface="Corbel"/>
                <a:cs typeface="Corbel"/>
              </a:rPr>
              <a:t>by the </a:t>
            </a:r>
            <a:r>
              <a:rPr lang="en-US" sz="1400" b="1" dirty="0">
                <a:solidFill>
                  <a:srgbClr val="FF6600"/>
                </a:solidFill>
                <a:latin typeface="Corbel"/>
                <a:cs typeface="Corbel"/>
              </a:rPr>
              <a:t>variation of birefringence</a:t>
            </a:r>
            <a:r>
              <a:rPr lang="en-US" sz="1400" b="1" dirty="0">
                <a:solidFill>
                  <a:srgbClr val="F79646"/>
                </a:solidFill>
                <a:latin typeface="Corbel"/>
                <a:cs typeface="Corbel"/>
              </a:rPr>
              <a:t> </a:t>
            </a:r>
            <a:r>
              <a:rPr lang="en-US" sz="1400" dirty="0">
                <a:latin typeface="Corbel"/>
                <a:cs typeface="Corbel"/>
              </a:rPr>
              <a:t>that change with the alignment of the liquid crystals sensible to </a:t>
            </a:r>
            <a:r>
              <a:rPr lang="en-US" sz="1400" dirty="0" smtClean="0">
                <a:latin typeface="Corbel"/>
                <a:cs typeface="Corbel"/>
              </a:rPr>
              <a:t>an applied electric field</a:t>
            </a:r>
            <a:r>
              <a:rPr lang="en-US" sz="1400" dirty="0">
                <a:latin typeface="Corbel"/>
                <a:cs typeface="Corbel"/>
              </a:rPr>
              <a:t>. </a:t>
            </a:r>
            <a:r>
              <a:rPr lang="en-US" sz="1400" dirty="0" smtClean="0">
                <a:latin typeface="Corbel"/>
                <a:cs typeface="Corbel"/>
              </a:rPr>
              <a:t>By </a:t>
            </a:r>
            <a:r>
              <a:rPr lang="en-US" sz="1400" dirty="0">
                <a:latin typeface="Corbel"/>
                <a:cs typeface="Corbel"/>
              </a:rPr>
              <a:t>the application of calibrated external voltages, </a:t>
            </a:r>
            <a:r>
              <a:rPr lang="en-US" sz="1400" dirty="0" smtClean="0">
                <a:latin typeface="Corbel"/>
                <a:cs typeface="Corbel"/>
              </a:rPr>
              <a:t>different </a:t>
            </a:r>
            <a:r>
              <a:rPr lang="en-US" sz="1400" dirty="0" err="1">
                <a:latin typeface="Corbel"/>
                <a:cs typeface="Corbel"/>
              </a:rPr>
              <a:t>retardances</a:t>
            </a:r>
            <a:r>
              <a:rPr lang="en-US" sz="1400" dirty="0">
                <a:latin typeface="Corbel"/>
                <a:cs typeface="Corbel"/>
              </a:rPr>
              <a:t> values are immediately </a:t>
            </a:r>
            <a:r>
              <a:rPr lang="en-US" sz="1400" dirty="0" smtClean="0">
                <a:latin typeface="Corbel"/>
                <a:cs typeface="Corbel"/>
              </a:rPr>
              <a:t>set </a:t>
            </a:r>
            <a:r>
              <a:rPr lang="en-US" sz="1400" b="1" dirty="0" smtClean="0">
                <a:solidFill>
                  <a:srgbClr val="FF6600"/>
                </a:solidFill>
                <a:latin typeface="Corbel"/>
                <a:cs typeface="Corbel"/>
              </a:rPr>
              <a:t>without using moving </a:t>
            </a:r>
            <a:r>
              <a:rPr lang="en-US" sz="1400" b="1" dirty="0">
                <a:solidFill>
                  <a:srgbClr val="FF6600"/>
                </a:solidFill>
                <a:latin typeface="Corbel"/>
                <a:cs typeface="Corbel"/>
              </a:rPr>
              <a:t>mechanical </a:t>
            </a:r>
            <a:r>
              <a:rPr lang="en-US" sz="1400" b="1" dirty="0" smtClean="0">
                <a:solidFill>
                  <a:srgbClr val="FF6600"/>
                </a:solidFill>
                <a:latin typeface="Corbel"/>
                <a:cs typeface="Corbel"/>
              </a:rPr>
              <a:t>parts</a:t>
            </a:r>
            <a:r>
              <a:rPr lang="en-US" sz="1400" dirty="0" smtClean="0">
                <a:latin typeface="Corbel"/>
                <a:cs typeface="Corbel"/>
              </a:rPr>
              <a:t>.</a:t>
            </a:r>
          </a:p>
          <a:p>
            <a:pPr algn="just"/>
            <a:r>
              <a:rPr lang="en-US" sz="1400" dirty="0" smtClean="0">
                <a:latin typeface="Corbel"/>
                <a:cs typeface="Corbel"/>
              </a:rPr>
              <a:t>This </a:t>
            </a:r>
            <a:r>
              <a:rPr lang="en-US" sz="1400" dirty="0">
                <a:latin typeface="Corbel"/>
                <a:cs typeface="Corbel"/>
              </a:rPr>
              <a:t>is one of the most relevant advantages on the use of this technology, especially </a:t>
            </a:r>
            <a:r>
              <a:rPr lang="en-US" sz="1400" dirty="0" smtClean="0">
                <a:latin typeface="Corbel"/>
                <a:cs typeface="Corbel"/>
              </a:rPr>
              <a:t>for their use in </a:t>
            </a:r>
            <a:r>
              <a:rPr lang="en-US" sz="1400" b="1" dirty="0" smtClean="0">
                <a:solidFill>
                  <a:srgbClr val="FF6600"/>
                </a:solidFill>
                <a:latin typeface="Corbel"/>
                <a:cs typeface="Corbel"/>
              </a:rPr>
              <a:t>space</a:t>
            </a:r>
            <a:r>
              <a:rPr lang="en-US" sz="1400" b="1" dirty="0" smtClean="0">
                <a:solidFill>
                  <a:srgbClr val="F79646"/>
                </a:solidFill>
                <a:latin typeface="Corbel"/>
                <a:cs typeface="Corbel"/>
              </a:rPr>
              <a:t> </a:t>
            </a:r>
            <a:r>
              <a:rPr lang="en-US" sz="1400" dirty="0" smtClean="0">
                <a:latin typeface="Corbel"/>
                <a:cs typeface="Corbel"/>
              </a:rPr>
              <a:t>.</a:t>
            </a:r>
            <a:endParaRPr lang="en-US" sz="1400" dirty="0">
              <a:latin typeface="Corbel"/>
              <a:cs typeface="Corbel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46" y="2652375"/>
            <a:ext cx="2446670" cy="18350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5669" y="2433401"/>
            <a:ext cx="2575531" cy="2184602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570" y="187878"/>
            <a:ext cx="1976741" cy="1339949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97739" y="6159500"/>
            <a:ext cx="8680450" cy="659270"/>
            <a:chOff x="197739" y="6159500"/>
            <a:chExt cx="8680450" cy="65927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97739" y="6159500"/>
              <a:ext cx="868045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1800663" y="6346245"/>
              <a:ext cx="561924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M. Focardi 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-  e-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COST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Conference Firenze, 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2013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September 25</a:t>
              </a:r>
              <a:r>
                <a:rPr lang="en-US" sz="1600" i="1" baseline="30000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th</a:t>
              </a:r>
              <a:endParaRPr lang="en-US" sz="1600" i="1" dirty="0">
                <a:solidFill>
                  <a:srgbClr val="000000"/>
                </a:solidFill>
                <a:latin typeface="Corbel"/>
                <a:cs typeface="Corbel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096" y="6262158"/>
              <a:ext cx="540537" cy="54053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054941" y="6239003"/>
              <a:ext cx="592509" cy="579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574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97738" y="516043"/>
            <a:ext cx="32650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ＭＳ Ｐゴシック" pitchFamily="-1" charset="-128"/>
                <a:cs typeface="Arial"/>
              </a:rPr>
              <a:t>LCVRs mounting</a:t>
            </a:r>
            <a:endParaRPr lang="en-US" sz="28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310782" y="835397"/>
            <a:ext cx="401266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73675" y="4689917"/>
            <a:ext cx="50135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charset="2"/>
              <a:buChar char="ü"/>
            </a:pPr>
            <a:r>
              <a:rPr lang="en-US" sz="1600" dirty="0" smtClean="0">
                <a:latin typeface="Corbel"/>
                <a:cs typeface="Corbel"/>
              </a:rPr>
              <a:t>LCVRs are achromatic only </a:t>
            </a:r>
            <a:r>
              <a:rPr lang="en-US" sz="1600" dirty="0">
                <a:latin typeface="Corbel"/>
                <a:cs typeface="Corbel"/>
              </a:rPr>
              <a:t>o</a:t>
            </a:r>
            <a:r>
              <a:rPr lang="en-US" sz="1600" dirty="0" smtClean="0">
                <a:latin typeface="Corbel"/>
                <a:cs typeface="Corbel"/>
              </a:rPr>
              <a:t>n small bandwidths of the order of tens of nm;</a:t>
            </a:r>
          </a:p>
          <a:p>
            <a:pPr marL="285750" indent="-285750" algn="just">
              <a:buFont typeface="Wingdings" charset="2"/>
              <a:buChar char="ü"/>
            </a:pPr>
            <a:endParaRPr lang="en-US" sz="1600" dirty="0" smtClean="0">
              <a:latin typeface="Corbel"/>
              <a:cs typeface="Corbel"/>
            </a:endParaRPr>
          </a:p>
          <a:p>
            <a:pPr marL="285750" indent="-285750" algn="just">
              <a:buFont typeface="Wingdings" charset="2"/>
              <a:buChar char="ü"/>
            </a:pPr>
            <a:r>
              <a:rPr lang="en-US" sz="1600" dirty="0" smtClean="0">
                <a:latin typeface="Corbel"/>
                <a:cs typeface="Corbel"/>
              </a:rPr>
              <a:t>They need to be </a:t>
            </a:r>
            <a:r>
              <a:rPr lang="en-US" sz="1600" dirty="0" err="1" smtClean="0">
                <a:latin typeface="Corbel"/>
                <a:cs typeface="Corbel"/>
              </a:rPr>
              <a:t>stabilised</a:t>
            </a:r>
            <a:r>
              <a:rPr lang="en-US" sz="1600" dirty="0" smtClean="0">
                <a:latin typeface="Corbel"/>
                <a:cs typeface="Corbel"/>
              </a:rPr>
              <a:t> in temperature to present a reproducible and stable response in </a:t>
            </a:r>
            <a:r>
              <a:rPr lang="en-US" sz="1600" dirty="0" err="1" smtClean="0">
                <a:latin typeface="Corbel"/>
                <a:cs typeface="Corbel"/>
              </a:rPr>
              <a:t>retardance</a:t>
            </a:r>
            <a:r>
              <a:rPr lang="en-US" sz="1600" dirty="0" smtClean="0">
                <a:latin typeface="Corbel"/>
                <a:cs typeface="Corbel"/>
              </a:rPr>
              <a:t>.</a:t>
            </a:r>
            <a:endParaRPr lang="en-US" sz="1400" dirty="0">
              <a:latin typeface="Corbel"/>
              <a:cs typeface="Corbel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570" y="187878"/>
            <a:ext cx="1976741" cy="13399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994" y="2661004"/>
            <a:ext cx="5758451" cy="138309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578507" y="4023777"/>
            <a:ext cx="28086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latin typeface="Corbel"/>
                <a:cs typeface="Corbel"/>
              </a:rPr>
              <a:t>LCVRs + </a:t>
            </a:r>
            <a:r>
              <a:rPr lang="en-US" sz="1400" dirty="0" err="1" smtClean="0">
                <a:latin typeface="Corbel"/>
                <a:cs typeface="Corbel"/>
              </a:rPr>
              <a:t>passband</a:t>
            </a:r>
            <a:r>
              <a:rPr lang="en-US" sz="1400" dirty="0" smtClean="0">
                <a:latin typeface="Corbel"/>
                <a:cs typeface="Corbel"/>
              </a:rPr>
              <a:t> filter assembly</a:t>
            </a:r>
          </a:p>
          <a:p>
            <a:pPr algn="just"/>
            <a:r>
              <a:rPr lang="en-US" sz="1400" dirty="0" smtClean="0">
                <a:latin typeface="Corbel"/>
                <a:cs typeface="Corbel"/>
              </a:rPr>
              <a:t> </a:t>
            </a:r>
            <a:endParaRPr lang="en-US" sz="1400" dirty="0">
              <a:latin typeface="Corbel"/>
              <a:cs typeface="Corbel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7542402" y="3202789"/>
            <a:ext cx="558535" cy="227967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445940" y="3567843"/>
            <a:ext cx="9403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latin typeface="Corbel"/>
                <a:cs typeface="Corbel"/>
              </a:rPr>
              <a:t>VNIR light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14777" y="3108709"/>
            <a:ext cx="9403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Corbel"/>
                <a:cs typeface="Corbel"/>
              </a:rPr>
              <a:t>Detector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810" y="4127044"/>
            <a:ext cx="2469089" cy="191125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372193" y="2279886"/>
            <a:ext cx="15617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Corbel"/>
                <a:cs typeface="Corbel"/>
              </a:rPr>
              <a:t>Camera lens group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742131" y="2280777"/>
            <a:ext cx="15866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Corbel"/>
                <a:cs typeface="Corbel"/>
              </a:rPr>
              <a:t>Collimating optics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7738" y="1509550"/>
            <a:ext cx="734466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Corbel"/>
                <a:cs typeface="Corbel"/>
              </a:rPr>
              <a:t>LCVRs are often used in a </a:t>
            </a:r>
            <a:r>
              <a:rPr lang="en-US" sz="1600" b="1" dirty="0" err="1" smtClean="0">
                <a:solidFill>
                  <a:srgbClr val="FF6600"/>
                </a:solidFill>
                <a:latin typeface="Corbel"/>
                <a:cs typeface="Corbel"/>
              </a:rPr>
              <a:t>telecentric</a:t>
            </a:r>
            <a:r>
              <a:rPr lang="en-US" sz="1600" dirty="0" smtClean="0">
                <a:latin typeface="Corbel"/>
                <a:cs typeface="Corbel"/>
              </a:rPr>
              <a:t> </a:t>
            </a:r>
            <a:r>
              <a:rPr lang="en-US" sz="1600" dirty="0" err="1" smtClean="0">
                <a:latin typeface="Corbel"/>
                <a:cs typeface="Corbel"/>
              </a:rPr>
              <a:t>opto</a:t>
            </a:r>
            <a:r>
              <a:rPr lang="en-US" sz="1600" dirty="0" smtClean="0">
                <a:latin typeface="Corbel"/>
                <a:cs typeface="Corbel"/>
              </a:rPr>
              <a:t>-mechanical mount like that represented hereafter: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97739" y="6159500"/>
            <a:ext cx="8680450" cy="659270"/>
            <a:chOff x="197739" y="6159500"/>
            <a:chExt cx="8680450" cy="65927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97739" y="6159500"/>
              <a:ext cx="868045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1800663" y="6346245"/>
              <a:ext cx="561924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M. Focardi 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-  e-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COST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Conference Firenze, 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2013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September 25</a:t>
              </a:r>
              <a:r>
                <a:rPr lang="en-US" sz="1600" i="1" baseline="30000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th</a:t>
              </a:r>
              <a:endParaRPr lang="en-US" sz="1600" i="1" dirty="0">
                <a:solidFill>
                  <a:srgbClr val="000000"/>
                </a:solidFill>
                <a:latin typeface="Corbel"/>
                <a:cs typeface="Corbe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096" y="6262158"/>
              <a:ext cx="540537" cy="54053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054941" y="6239003"/>
              <a:ext cx="592509" cy="579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5132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97738" y="516043"/>
            <a:ext cx="32650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ＭＳ Ｐゴシック" pitchFamily="-1" charset="-128"/>
                <a:cs typeface="Arial"/>
              </a:rPr>
              <a:t>LCVRs drivers</a:t>
            </a:r>
            <a:endParaRPr lang="en-US" sz="28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941711" y="835397"/>
            <a:ext cx="43817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570" y="187878"/>
            <a:ext cx="1976741" cy="1339949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1791292" y="1746471"/>
            <a:ext cx="5116284" cy="28184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dirty="0" smtClean="0"/>
              <a:t>ELECTRONICS DRIVER BOARD</a:t>
            </a:r>
            <a:endParaRPr lang="it-IT" dirty="0"/>
          </a:p>
        </p:txBody>
      </p:sp>
      <p:sp>
        <p:nvSpPr>
          <p:cNvPr id="21" name="Rectangle 20"/>
          <p:cNvSpPr/>
          <p:nvPr/>
        </p:nvSpPr>
        <p:spPr>
          <a:xfrm>
            <a:off x="3932148" y="2248229"/>
            <a:ext cx="1297213" cy="11289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it-IT" dirty="0" smtClean="0"/>
              <a:t>FPGA</a:t>
            </a:r>
            <a:endParaRPr lang="it-IT" dirty="0"/>
          </a:p>
        </p:txBody>
      </p:sp>
      <p:sp>
        <p:nvSpPr>
          <p:cNvPr id="30" name="Rounded Rectangle 29"/>
          <p:cNvSpPr/>
          <p:nvPr/>
        </p:nvSpPr>
        <p:spPr>
          <a:xfrm>
            <a:off x="1791292" y="4856665"/>
            <a:ext cx="5116284" cy="1016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dirty="0" smtClean="0"/>
              <a:t>Liquid </a:t>
            </a:r>
            <a:r>
              <a:rPr lang="it-IT" dirty="0" err="1" smtClean="0"/>
              <a:t>Cristal</a:t>
            </a:r>
            <a:r>
              <a:rPr lang="it-IT" dirty="0" smtClean="0"/>
              <a:t> </a:t>
            </a:r>
            <a:r>
              <a:rPr lang="it-IT" dirty="0" err="1" smtClean="0"/>
              <a:t>Variable</a:t>
            </a:r>
            <a:r>
              <a:rPr lang="it-IT" dirty="0" smtClean="0"/>
              <a:t> </a:t>
            </a:r>
            <a:r>
              <a:rPr lang="it-IT" dirty="0" err="1" smtClean="0"/>
              <a:t>Retarder</a:t>
            </a:r>
            <a:r>
              <a:rPr lang="it-IT" dirty="0" smtClean="0"/>
              <a:t> (LCVR)</a:t>
            </a:r>
            <a:endParaRPr lang="it-IT" dirty="0"/>
          </a:p>
        </p:txBody>
      </p:sp>
      <p:sp>
        <p:nvSpPr>
          <p:cNvPr id="31" name="Snip Diagonal Corner Rectangle 30"/>
          <p:cNvSpPr/>
          <p:nvPr/>
        </p:nvSpPr>
        <p:spPr>
          <a:xfrm>
            <a:off x="4128091" y="2535348"/>
            <a:ext cx="889000" cy="505168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 smtClean="0"/>
              <a:t>Dec</a:t>
            </a:r>
            <a:r>
              <a:rPr lang="it-IT" sz="1400" dirty="0" smtClean="0"/>
              <a:t>./C.I.</a:t>
            </a:r>
          </a:p>
          <a:p>
            <a:pPr algn="ctr"/>
            <a:r>
              <a:rPr lang="it-IT" sz="1400" dirty="0" smtClean="0"/>
              <a:t>+ FSM</a:t>
            </a:r>
            <a:endParaRPr lang="it-IT" sz="1400" dirty="0"/>
          </a:p>
        </p:txBody>
      </p:sp>
      <p:sp>
        <p:nvSpPr>
          <p:cNvPr id="32" name="Rectangle 31"/>
          <p:cNvSpPr/>
          <p:nvPr/>
        </p:nvSpPr>
        <p:spPr>
          <a:xfrm>
            <a:off x="2054351" y="3994035"/>
            <a:ext cx="2222514" cy="3719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</a:rPr>
              <a:t>CMOS </a:t>
            </a:r>
            <a:r>
              <a:rPr lang="it-IT" sz="1400" dirty="0" err="1" smtClean="0">
                <a:solidFill>
                  <a:srgbClr val="000000"/>
                </a:solidFill>
              </a:rPr>
              <a:t>Quad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Analog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switch</a:t>
            </a:r>
            <a:endParaRPr lang="it-IT" sz="1400" dirty="0">
              <a:solidFill>
                <a:srgbClr val="000000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1092790" y="2869176"/>
            <a:ext cx="861786" cy="35379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90241" y="3567680"/>
            <a:ext cx="780142" cy="2630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</a:rPr>
              <a:t>DAC </a:t>
            </a:r>
            <a:r>
              <a:rPr lang="it-IT" sz="1400" dirty="0" err="1" smtClean="0">
                <a:solidFill>
                  <a:srgbClr val="000000"/>
                </a:solidFill>
              </a:rPr>
              <a:t>V+</a:t>
            </a:r>
            <a:endParaRPr lang="it-IT" sz="1400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13628" y="4003107"/>
            <a:ext cx="1194706" cy="3719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err="1" smtClean="0">
                <a:solidFill>
                  <a:schemeClr val="dk1"/>
                </a:solidFill>
              </a:rPr>
              <a:t>Analog</a:t>
            </a:r>
            <a:r>
              <a:rPr lang="it-IT" sz="1400" dirty="0" smtClean="0">
                <a:solidFill>
                  <a:schemeClr val="dk1"/>
                </a:solidFill>
              </a:rPr>
              <a:t> </a:t>
            </a:r>
            <a:r>
              <a:rPr lang="it-IT" sz="1400" dirty="0" err="1" smtClean="0">
                <a:solidFill>
                  <a:schemeClr val="dk1"/>
                </a:solidFill>
              </a:rPr>
              <a:t>switch</a:t>
            </a:r>
            <a:endParaRPr lang="it-IT" sz="1400" dirty="0">
              <a:solidFill>
                <a:schemeClr val="dk1"/>
              </a:solidFill>
            </a:endParaRPr>
          </a:p>
        </p:txBody>
      </p:sp>
      <p:sp>
        <p:nvSpPr>
          <p:cNvPr id="36" name="Bent-Up Arrow 35"/>
          <p:cNvSpPr/>
          <p:nvPr/>
        </p:nvSpPr>
        <p:spPr>
          <a:xfrm rot="10800000">
            <a:off x="2634963" y="2878255"/>
            <a:ext cx="1206469" cy="689423"/>
          </a:xfrm>
          <a:prstGeom prst="bentUpArrow">
            <a:avLst>
              <a:gd name="adj1" fmla="val 18421"/>
              <a:gd name="adj2" fmla="val 15790"/>
              <a:gd name="adj3" fmla="val 131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Down Arrow 36"/>
          <p:cNvSpPr/>
          <p:nvPr/>
        </p:nvSpPr>
        <p:spPr>
          <a:xfrm>
            <a:off x="2598665" y="3830751"/>
            <a:ext cx="272145" cy="16328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Down Arrow 37"/>
          <p:cNvSpPr/>
          <p:nvPr/>
        </p:nvSpPr>
        <p:spPr>
          <a:xfrm>
            <a:off x="6159183" y="4257111"/>
            <a:ext cx="358322" cy="851739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TextBox 38"/>
          <p:cNvSpPr txBox="1"/>
          <p:nvPr/>
        </p:nvSpPr>
        <p:spPr>
          <a:xfrm>
            <a:off x="1755008" y="5233463"/>
            <a:ext cx="33836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Voltages</a:t>
            </a:r>
            <a:r>
              <a:rPr lang="it-IT" sz="1600" dirty="0" smtClean="0"/>
              <a:t> </a:t>
            </a:r>
            <a:r>
              <a:rPr lang="it-IT" sz="1600" dirty="0" err="1" smtClean="0"/>
              <a:t>amplitude</a:t>
            </a:r>
            <a:r>
              <a:rPr lang="it-IT" sz="1600" dirty="0" smtClean="0"/>
              <a:t> </a:t>
            </a:r>
            <a:r>
              <a:rPr lang="it-IT" sz="1600" dirty="0" err="1" smtClean="0"/>
              <a:t>modulation</a:t>
            </a:r>
            <a:endParaRPr lang="it-IT" sz="1600" dirty="0" smtClean="0"/>
          </a:p>
          <a:p>
            <a:r>
              <a:rPr lang="it-IT" sz="1600" dirty="0" err="1" smtClean="0"/>
              <a:t>Heater</a:t>
            </a:r>
            <a:r>
              <a:rPr lang="it-IT" sz="1600" dirty="0" smtClean="0"/>
              <a:t>; Temperature </a:t>
            </a:r>
            <a:r>
              <a:rPr lang="it-IT" sz="1600" dirty="0" err="1" smtClean="0"/>
              <a:t>control</a:t>
            </a:r>
            <a:r>
              <a:rPr lang="it-IT" sz="1600" dirty="0" smtClean="0"/>
              <a:t> (+/- 1°C)</a:t>
            </a:r>
            <a:endParaRPr lang="it-IT" sz="1600" dirty="0"/>
          </a:p>
        </p:txBody>
      </p:sp>
      <p:sp>
        <p:nvSpPr>
          <p:cNvPr id="40" name="Rectangle 39"/>
          <p:cNvSpPr/>
          <p:nvPr/>
        </p:nvSpPr>
        <p:spPr>
          <a:xfrm>
            <a:off x="1954576" y="2560748"/>
            <a:ext cx="671286" cy="816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Fine</a:t>
            </a:r>
          </a:p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Reg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71016" y="2560748"/>
            <a:ext cx="838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latin typeface="Corbel"/>
                <a:cs typeface="Corbel"/>
              </a:rPr>
              <a:t>Power</a:t>
            </a:r>
            <a:endParaRPr lang="it-IT" sz="1400" dirty="0">
              <a:latin typeface="Corbel"/>
              <a:cs typeface="Corbe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152007" y="3563144"/>
            <a:ext cx="780142" cy="2630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</a:rPr>
              <a:t>DAC V-</a:t>
            </a:r>
            <a:endParaRPr lang="it-IT" sz="1400" dirty="0">
              <a:solidFill>
                <a:srgbClr val="000000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3376977" y="3839823"/>
            <a:ext cx="272145" cy="16328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ctangle 44"/>
          <p:cNvSpPr/>
          <p:nvPr/>
        </p:nvSpPr>
        <p:spPr>
          <a:xfrm>
            <a:off x="5980479" y="4003107"/>
            <a:ext cx="727526" cy="3719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dk1"/>
                </a:solidFill>
              </a:rPr>
              <a:t>Buffer</a:t>
            </a:r>
            <a:endParaRPr lang="it-IT" sz="1400" dirty="0">
              <a:solidFill>
                <a:schemeClr val="dk1"/>
              </a:solidFill>
            </a:endParaRPr>
          </a:p>
        </p:txBody>
      </p:sp>
      <p:sp>
        <p:nvSpPr>
          <p:cNvPr id="46" name="Down Arrow 45"/>
          <p:cNvSpPr/>
          <p:nvPr/>
        </p:nvSpPr>
        <p:spPr>
          <a:xfrm rot="16200000">
            <a:off x="4263690" y="4031680"/>
            <a:ext cx="272145" cy="34199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Down Arrow 46"/>
          <p:cNvSpPr/>
          <p:nvPr/>
        </p:nvSpPr>
        <p:spPr>
          <a:xfrm rot="16200000">
            <a:off x="5724208" y="4031679"/>
            <a:ext cx="272145" cy="34199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Bent-Up Arrow 47"/>
          <p:cNvSpPr/>
          <p:nvPr/>
        </p:nvSpPr>
        <p:spPr>
          <a:xfrm rot="10800000">
            <a:off x="3395119" y="3065915"/>
            <a:ext cx="446312" cy="501760"/>
          </a:xfrm>
          <a:prstGeom prst="bentUpArrow">
            <a:avLst>
              <a:gd name="adj1" fmla="val 26830"/>
              <a:gd name="adj2" fmla="val 25000"/>
              <a:gd name="adj3" fmla="val 131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9" name="Elbow Connector 48"/>
          <p:cNvCxnSpPr/>
          <p:nvPr/>
        </p:nvCxnSpPr>
        <p:spPr>
          <a:xfrm rot="5400000">
            <a:off x="3837301" y="3527259"/>
            <a:ext cx="625123" cy="32657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" name="Down Arrow 49"/>
          <p:cNvSpPr/>
          <p:nvPr/>
        </p:nvSpPr>
        <p:spPr>
          <a:xfrm>
            <a:off x="4902791" y="3404395"/>
            <a:ext cx="272145" cy="589639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TextBox 50"/>
          <p:cNvSpPr txBox="1"/>
          <p:nvPr/>
        </p:nvSpPr>
        <p:spPr>
          <a:xfrm>
            <a:off x="5167323" y="3382270"/>
            <a:ext cx="1828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Voltage</a:t>
            </a:r>
            <a:r>
              <a:rPr lang="it-IT" sz="1400" dirty="0" smtClean="0"/>
              <a:t> </a:t>
            </a:r>
            <a:r>
              <a:rPr lang="it-IT" sz="1400" dirty="0" err="1" smtClean="0"/>
              <a:t>levels</a:t>
            </a:r>
            <a:r>
              <a:rPr lang="it-IT" sz="1400" dirty="0" smtClean="0"/>
              <a:t> </a:t>
            </a:r>
          </a:p>
          <a:p>
            <a:r>
              <a:rPr lang="it-IT" sz="1400" dirty="0" err="1" smtClean="0"/>
              <a:t>selection</a:t>
            </a:r>
            <a:r>
              <a:rPr lang="it-IT" sz="1400" dirty="0" smtClean="0"/>
              <a:t> (</a:t>
            </a:r>
            <a:r>
              <a:rPr lang="it-IT" sz="1400" dirty="0" err="1" smtClean="0"/>
              <a:t>Ampl</a:t>
            </a:r>
            <a:r>
              <a:rPr lang="it-IT" sz="1400" dirty="0" smtClean="0"/>
              <a:t>. 1-4)</a:t>
            </a:r>
            <a:endParaRPr lang="it-IT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4276865" y="3450075"/>
            <a:ext cx="698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2</a:t>
            </a:r>
            <a:r>
              <a:rPr lang="it-IT" sz="1400" dirty="0" smtClean="0"/>
              <a:t> kHz</a:t>
            </a:r>
            <a:endParaRPr lang="it-IT" sz="14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4313149" y="3755912"/>
            <a:ext cx="523792" cy="104322"/>
            <a:chOff x="7075714" y="598714"/>
            <a:chExt cx="838205" cy="181429"/>
          </a:xfrm>
        </p:grpSpPr>
        <p:cxnSp>
          <p:nvCxnSpPr>
            <p:cNvPr id="54" name="Elbow Connector 53"/>
            <p:cNvCxnSpPr/>
            <p:nvPr/>
          </p:nvCxnSpPr>
          <p:spPr>
            <a:xfrm>
              <a:off x="7075714" y="598714"/>
              <a:ext cx="217715" cy="18142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lbow Connector 54"/>
            <p:cNvCxnSpPr/>
            <p:nvPr/>
          </p:nvCxnSpPr>
          <p:spPr>
            <a:xfrm rot="10800000" flipV="1">
              <a:off x="7293429" y="598714"/>
              <a:ext cx="201386" cy="181429"/>
            </a:xfrm>
            <a:prstGeom prst="bentConnector3">
              <a:avLst>
                <a:gd name="adj1" fmla="val 54505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lbow Connector 55"/>
            <p:cNvCxnSpPr/>
            <p:nvPr/>
          </p:nvCxnSpPr>
          <p:spPr>
            <a:xfrm>
              <a:off x="7494815" y="598714"/>
              <a:ext cx="217715" cy="18142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56"/>
            <p:cNvCxnSpPr/>
            <p:nvPr/>
          </p:nvCxnSpPr>
          <p:spPr>
            <a:xfrm rot="10800000" flipV="1">
              <a:off x="7712533" y="598714"/>
              <a:ext cx="201386" cy="181429"/>
            </a:xfrm>
            <a:prstGeom prst="bentConnector3">
              <a:avLst>
                <a:gd name="adj1" fmla="val 54505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2992355" y="2570478"/>
            <a:ext cx="769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N</a:t>
            </a:r>
            <a:r>
              <a:rPr lang="it-IT" sz="1400" dirty="0" smtClean="0"/>
              <a:t> </a:t>
            </a:r>
            <a:r>
              <a:rPr lang="it-IT" sz="1400" dirty="0" err="1" smtClean="0"/>
              <a:t>bits</a:t>
            </a:r>
            <a:endParaRPr lang="it-IT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1130320" y="3826215"/>
            <a:ext cx="739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latin typeface="Corbel"/>
                <a:cs typeface="Corbel"/>
              </a:rPr>
              <a:t>Heaterpower</a:t>
            </a:r>
            <a:endParaRPr lang="it-IT" sz="1400" dirty="0">
              <a:latin typeface="Corbel"/>
              <a:cs typeface="Corbel"/>
            </a:endParaRPr>
          </a:p>
          <a:p>
            <a:r>
              <a:rPr lang="it-IT" sz="1400" dirty="0" err="1">
                <a:latin typeface="Corbel"/>
                <a:cs typeface="Corbel"/>
              </a:rPr>
              <a:t>switch</a:t>
            </a:r>
            <a:endParaRPr lang="it-IT" sz="1400" dirty="0">
              <a:latin typeface="Corbel"/>
              <a:cs typeface="Corbel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2009013" y="3501237"/>
            <a:ext cx="589652" cy="1588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>
            <a:off x="1332346" y="4170412"/>
            <a:ext cx="133517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4884664" y="5273950"/>
            <a:ext cx="1951138" cy="565032"/>
            <a:chOff x="5052802" y="6131313"/>
            <a:chExt cx="1951138" cy="565032"/>
          </a:xfrm>
        </p:grpSpPr>
        <p:grpSp>
          <p:nvGrpSpPr>
            <p:cNvPr id="63" name="Group 62"/>
            <p:cNvGrpSpPr/>
            <p:nvPr/>
          </p:nvGrpSpPr>
          <p:grpSpPr>
            <a:xfrm>
              <a:off x="5770276" y="6303344"/>
              <a:ext cx="1199798" cy="262090"/>
              <a:chOff x="7075714" y="598714"/>
              <a:chExt cx="838205" cy="181429"/>
            </a:xfrm>
          </p:grpSpPr>
          <p:cxnSp>
            <p:nvCxnSpPr>
              <p:cNvPr id="68" name="Elbow Connector 67"/>
              <p:cNvCxnSpPr/>
              <p:nvPr/>
            </p:nvCxnSpPr>
            <p:spPr>
              <a:xfrm>
                <a:off x="7075714" y="598714"/>
                <a:ext cx="217715" cy="181429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Elbow Connector 68"/>
              <p:cNvCxnSpPr/>
              <p:nvPr/>
            </p:nvCxnSpPr>
            <p:spPr>
              <a:xfrm rot="10800000" flipV="1">
                <a:off x="7293429" y="598714"/>
                <a:ext cx="201386" cy="181429"/>
              </a:xfrm>
              <a:prstGeom prst="bentConnector3">
                <a:avLst>
                  <a:gd name="adj1" fmla="val 54505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Elbow Connector 69"/>
              <p:cNvCxnSpPr/>
              <p:nvPr/>
            </p:nvCxnSpPr>
            <p:spPr>
              <a:xfrm>
                <a:off x="7494815" y="598714"/>
                <a:ext cx="217715" cy="181429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Elbow Connector 70"/>
              <p:cNvCxnSpPr/>
              <p:nvPr/>
            </p:nvCxnSpPr>
            <p:spPr>
              <a:xfrm rot="10800000" flipV="1">
                <a:off x="7712533" y="598714"/>
                <a:ext cx="201386" cy="181429"/>
              </a:xfrm>
              <a:prstGeom prst="bentConnector3">
                <a:avLst>
                  <a:gd name="adj1" fmla="val 54505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Box 63"/>
            <p:cNvSpPr txBox="1"/>
            <p:nvPr/>
          </p:nvSpPr>
          <p:spPr>
            <a:xfrm>
              <a:off x="5052802" y="6131313"/>
              <a:ext cx="6984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+10 </a:t>
              </a:r>
              <a:r>
                <a:rPr lang="it-IT" sz="1400" dirty="0" err="1" smtClean="0"/>
                <a:t>V</a:t>
              </a:r>
              <a:endParaRPr lang="it-IT" sz="14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087910" y="6388568"/>
              <a:ext cx="6984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-10 </a:t>
              </a:r>
              <a:r>
                <a:rPr lang="it-IT" sz="1400" dirty="0" err="1" smtClean="0"/>
                <a:t>V</a:t>
              </a:r>
              <a:endParaRPr lang="it-IT" sz="1400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 flipH="1" flipV="1">
              <a:off x="6315398" y="5755246"/>
              <a:ext cx="1588" cy="1375496"/>
            </a:xfrm>
            <a:prstGeom prst="line">
              <a:avLst/>
            </a:prstGeom>
            <a:ln>
              <a:solidFill>
                <a:srgbClr val="00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5400000">
              <a:off x="5494439" y="6448008"/>
              <a:ext cx="324024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197739" y="6159500"/>
            <a:ext cx="8680450" cy="659270"/>
            <a:chOff x="197739" y="6159500"/>
            <a:chExt cx="8680450" cy="659270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197739" y="6159500"/>
              <a:ext cx="868045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1800663" y="6346245"/>
              <a:ext cx="561924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M. Focardi 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-  e-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COST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Conference Firenze, 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2013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September 25</a:t>
              </a:r>
              <a:r>
                <a:rPr lang="en-US" sz="1600" i="1" baseline="30000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th</a:t>
              </a:r>
              <a:endParaRPr lang="en-US" sz="1600" i="1" dirty="0">
                <a:solidFill>
                  <a:srgbClr val="000000"/>
                </a:solidFill>
                <a:latin typeface="Corbel"/>
                <a:cs typeface="Corbel"/>
              </a:endParaRPr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096" y="6262158"/>
              <a:ext cx="540537" cy="540537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054941" y="6239003"/>
              <a:ext cx="592509" cy="579767"/>
            </a:xfrm>
            <a:prstGeom prst="rect">
              <a:avLst/>
            </a:prstGeom>
          </p:spPr>
        </p:pic>
      </p:grpSp>
      <p:sp>
        <p:nvSpPr>
          <p:cNvPr id="77" name="Down Arrow 76"/>
          <p:cNvSpPr/>
          <p:nvPr/>
        </p:nvSpPr>
        <p:spPr>
          <a:xfrm rot="16200000" flipV="1">
            <a:off x="5481221" y="2613368"/>
            <a:ext cx="203878" cy="510313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TextBox 77"/>
          <p:cNvSpPr txBox="1"/>
          <p:nvPr/>
        </p:nvSpPr>
        <p:spPr>
          <a:xfrm>
            <a:off x="5238442" y="2477113"/>
            <a:ext cx="1086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Commands</a:t>
            </a:r>
            <a:endParaRPr lang="it-IT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321102" y="1188975"/>
            <a:ext cx="6586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LCVRs are controlled by </a:t>
            </a:r>
            <a:r>
              <a:rPr lang="en-US" dirty="0" smtClean="0">
                <a:solidFill>
                  <a:srgbClr val="FF6600"/>
                </a:solidFill>
              </a:rPr>
              <a:t>voltage amplitude modulated signals </a:t>
            </a:r>
            <a:r>
              <a:rPr lang="en-US" dirty="0" smtClean="0"/>
              <a:t>(2 </a:t>
            </a:r>
            <a:r>
              <a:rPr lang="en-US" dirty="0"/>
              <a:t>k</a:t>
            </a:r>
            <a:r>
              <a:rPr lang="en-US" dirty="0" smtClean="0"/>
              <a:t>Hz typically):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380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626" y="1316450"/>
            <a:ext cx="5405928" cy="21589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111" y="3770065"/>
            <a:ext cx="3759200" cy="165642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7738" y="516043"/>
            <a:ext cx="4755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ＭＳ Ｐゴシック" pitchFamily="-1" charset="-128"/>
                <a:cs typeface="Arial"/>
              </a:rPr>
              <a:t>LCVRs + WGPs assembly</a:t>
            </a:r>
            <a:endParaRPr lang="en-US" sz="28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663957" y="835397"/>
            <a:ext cx="26594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570" y="187878"/>
            <a:ext cx="1976741" cy="133994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46938" y="2082062"/>
            <a:ext cx="21136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rbel"/>
                <a:cs typeface="Corbel"/>
              </a:rPr>
              <a:t>Courtesy:</a:t>
            </a:r>
          </a:p>
          <a:p>
            <a:r>
              <a:rPr lang="en-US" sz="1400" dirty="0" smtClean="0">
                <a:latin typeface="Corbel"/>
                <a:cs typeface="Corbel"/>
              </a:rPr>
              <a:t>E. </a:t>
            </a:r>
            <a:r>
              <a:rPr lang="en-US" sz="1400" dirty="0" err="1" smtClean="0">
                <a:latin typeface="Corbel"/>
                <a:cs typeface="Corbel"/>
              </a:rPr>
              <a:t>Landi</a:t>
            </a:r>
            <a:r>
              <a:rPr lang="en-US" sz="1400" dirty="0" smtClean="0">
                <a:latin typeface="Corbel"/>
                <a:cs typeface="Corbel"/>
              </a:rPr>
              <a:t> </a:t>
            </a:r>
            <a:r>
              <a:rPr lang="en-US" sz="1400" dirty="0" err="1" smtClean="0">
                <a:latin typeface="Corbel"/>
                <a:cs typeface="Corbel"/>
              </a:rPr>
              <a:t>Degl’Innocenti</a:t>
            </a:r>
            <a:endParaRPr lang="en-US" sz="1400" dirty="0" smtClean="0">
              <a:latin typeface="Corbel"/>
              <a:cs typeface="Corbel"/>
            </a:endParaRPr>
          </a:p>
          <a:p>
            <a:r>
              <a:rPr lang="en-US" sz="1400" i="1" dirty="0" smtClean="0">
                <a:latin typeface="Corbel"/>
                <a:cs typeface="Corbel"/>
              </a:rPr>
              <a:t>“</a:t>
            </a:r>
            <a:r>
              <a:rPr lang="en-US" sz="1400" b="1" i="1" dirty="0" smtClean="0">
                <a:solidFill>
                  <a:srgbClr val="FF6600"/>
                </a:solidFill>
                <a:latin typeface="Corbel"/>
                <a:cs typeface="Corbel"/>
              </a:rPr>
              <a:t>Polarization in Spectral Lines</a:t>
            </a:r>
            <a:r>
              <a:rPr lang="en-US" sz="1400" i="1" dirty="0" smtClean="0">
                <a:latin typeface="Corbel"/>
                <a:cs typeface="Corbel"/>
              </a:rPr>
              <a:t>” </a:t>
            </a:r>
            <a:r>
              <a:rPr lang="en-US" sz="1400" dirty="0" smtClean="0">
                <a:latin typeface="Corbel"/>
                <a:cs typeface="Corbel"/>
              </a:rPr>
              <a:t>book.</a:t>
            </a:r>
            <a:endParaRPr lang="en-US" sz="1400" dirty="0">
              <a:latin typeface="Corbel"/>
              <a:cs typeface="Corbe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739" y="3979559"/>
            <a:ext cx="4466218" cy="107863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92099" y="5575366"/>
            <a:ext cx="85225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Corbel"/>
                <a:cs typeface="Corbel"/>
              </a:rPr>
              <a:t>-&gt; </a:t>
            </a:r>
            <a:r>
              <a:rPr lang="en-US" sz="1600" b="1" dirty="0" smtClean="0">
                <a:solidFill>
                  <a:schemeClr val="accent6"/>
                </a:solidFill>
                <a:latin typeface="Corbel"/>
                <a:cs typeface="Corbel"/>
              </a:rPr>
              <a:t>2 measurements (2 </a:t>
            </a:r>
            <a:r>
              <a:rPr lang="en-US" sz="1600" b="1" dirty="0" err="1" smtClean="0">
                <a:solidFill>
                  <a:schemeClr val="accent6"/>
                </a:solidFill>
                <a:latin typeface="Corbel"/>
                <a:cs typeface="Corbel"/>
              </a:rPr>
              <a:t>δ</a:t>
            </a:r>
            <a:r>
              <a:rPr lang="en-US" sz="1600" b="1" dirty="0" smtClean="0">
                <a:solidFill>
                  <a:schemeClr val="accent6"/>
                </a:solidFill>
                <a:latin typeface="Corbel"/>
                <a:cs typeface="Corbel"/>
              </a:rPr>
              <a:t> “complementary” values) to infer the </a:t>
            </a:r>
            <a:r>
              <a:rPr lang="en-US" sz="1600" b="1" u="sng" dirty="0" smtClean="0">
                <a:solidFill>
                  <a:schemeClr val="accent6"/>
                </a:solidFill>
                <a:latin typeface="Corbel"/>
                <a:cs typeface="Corbel"/>
              </a:rPr>
              <a:t>full</a:t>
            </a:r>
            <a:r>
              <a:rPr lang="en-US" sz="1600" b="1" dirty="0" smtClean="0">
                <a:solidFill>
                  <a:schemeClr val="accent6"/>
                </a:solidFill>
                <a:latin typeface="Corbel"/>
                <a:cs typeface="Corbel"/>
              </a:rPr>
              <a:t> Stokes vector S = (I, Q, U, V)</a:t>
            </a:r>
            <a:r>
              <a:rPr lang="en-US" sz="1600" b="1" baseline="30000" dirty="0" smtClean="0">
                <a:solidFill>
                  <a:schemeClr val="accent6"/>
                </a:solidFill>
                <a:latin typeface="Corbel"/>
                <a:cs typeface="Corbel"/>
              </a:rPr>
              <a:t>T</a:t>
            </a:r>
            <a:endParaRPr lang="en-US" sz="1600" b="1" i="1" baseline="30000" dirty="0">
              <a:solidFill>
                <a:schemeClr val="accent6"/>
              </a:solidFill>
              <a:latin typeface="Corbel"/>
              <a:cs typeface="Corbel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795602" y="4402879"/>
            <a:ext cx="314796" cy="195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20487" y="1099102"/>
            <a:ext cx="726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Corbel"/>
                <a:cs typeface="Corbel"/>
              </a:rPr>
              <a:t>LCVR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51472" y="1082687"/>
            <a:ext cx="786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Corbel"/>
                <a:cs typeface="Corbel"/>
              </a:rPr>
              <a:t>WGPs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49894" y="1712730"/>
            <a:ext cx="813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Corbel"/>
                <a:cs typeface="Corbel"/>
              </a:rPr>
              <a:t>CMOS</a:t>
            </a:r>
            <a:endParaRPr lang="en-US" b="1" dirty="0">
              <a:solidFill>
                <a:schemeClr val="accent6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97739" y="6159500"/>
            <a:ext cx="8680450" cy="659270"/>
            <a:chOff x="197739" y="6159500"/>
            <a:chExt cx="8680450" cy="65927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97739" y="6159500"/>
              <a:ext cx="868045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1800663" y="6346245"/>
              <a:ext cx="561924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M. Focardi 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-  e-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COST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Conference Firenze, 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2013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September 25</a:t>
              </a:r>
              <a:r>
                <a:rPr lang="en-US" sz="1600" i="1" baseline="30000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th</a:t>
              </a:r>
              <a:endParaRPr lang="en-US" sz="1600" i="1" dirty="0">
                <a:solidFill>
                  <a:srgbClr val="000000"/>
                </a:solidFill>
                <a:latin typeface="Corbel"/>
                <a:cs typeface="Corbel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096" y="6262158"/>
              <a:ext cx="540537" cy="54053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054941" y="6239003"/>
              <a:ext cx="592509" cy="579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3521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739" y="516043"/>
            <a:ext cx="3905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ＭＳ Ｐゴシック" pitchFamily="-1" charset="-128"/>
                <a:cs typeface="Arial"/>
              </a:rPr>
              <a:t>The integrated device</a:t>
            </a:r>
            <a:endParaRPr lang="en-US" sz="28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4179184" y="835397"/>
            <a:ext cx="314426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570" y="187878"/>
            <a:ext cx="1976741" cy="1339949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233" y="3439343"/>
            <a:ext cx="3328855" cy="2257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971" y="1366572"/>
            <a:ext cx="4332425" cy="1440735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464090" y="2887579"/>
            <a:ext cx="705577" cy="11832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698887" y="2807307"/>
            <a:ext cx="646511" cy="126352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9070" y="4382335"/>
            <a:ext cx="1714574" cy="1251704"/>
          </a:xfrm>
          <a:prstGeom prst="rect">
            <a:avLst/>
          </a:prstGeom>
        </p:spPr>
      </p:pic>
      <p:sp>
        <p:nvSpPr>
          <p:cNvPr id="26" name="Bent-Up Arrow 25"/>
          <p:cNvSpPr/>
          <p:nvPr/>
        </p:nvSpPr>
        <p:spPr>
          <a:xfrm rot="16200000">
            <a:off x="5910853" y="2276038"/>
            <a:ext cx="2673274" cy="1461904"/>
          </a:xfrm>
          <a:prstGeom prst="bentUpArrow">
            <a:avLst>
              <a:gd name="adj1" fmla="val 7214"/>
              <a:gd name="adj2" fmla="val 9877"/>
              <a:gd name="adj3" fmla="val 1534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7739" y="4581521"/>
            <a:ext cx="930376" cy="78707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1241" y="4796641"/>
            <a:ext cx="930376" cy="7870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0421" y="5027441"/>
            <a:ext cx="930376" cy="78707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64365" y="5270333"/>
            <a:ext cx="930376" cy="78707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7363" y="2565910"/>
            <a:ext cx="946115" cy="882159"/>
          </a:xfrm>
          <a:prstGeom prst="rect">
            <a:avLst/>
          </a:prstGeom>
        </p:spPr>
      </p:pic>
      <p:sp>
        <p:nvSpPr>
          <p:cNvPr id="34" name="Right Arrow 33"/>
          <p:cNvSpPr/>
          <p:nvPr/>
        </p:nvSpPr>
        <p:spPr>
          <a:xfrm rot="5400000" flipH="1" flipV="1">
            <a:off x="558742" y="3815515"/>
            <a:ext cx="472468" cy="210033"/>
          </a:xfrm>
          <a:prstGeom prst="rightArrow">
            <a:avLst>
              <a:gd name="adj1" fmla="val 35750"/>
              <a:gd name="adj2" fmla="val 92743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Left-Right Arrow 34"/>
          <p:cNvSpPr/>
          <p:nvPr/>
        </p:nvSpPr>
        <p:spPr>
          <a:xfrm>
            <a:off x="6230783" y="5091258"/>
            <a:ext cx="818287" cy="227966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Bent-Up Arrow 35"/>
          <p:cNvSpPr/>
          <p:nvPr/>
        </p:nvSpPr>
        <p:spPr>
          <a:xfrm rot="16200000" flipH="1">
            <a:off x="4863043" y="3072264"/>
            <a:ext cx="423365" cy="5546917"/>
          </a:xfrm>
          <a:prstGeom prst="bentUpArrow">
            <a:avLst>
              <a:gd name="adj1" fmla="val 24083"/>
              <a:gd name="adj2" fmla="val 25094"/>
              <a:gd name="adj3" fmla="val 5000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8228107" y="4200190"/>
            <a:ext cx="815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rbel"/>
                <a:cs typeface="Corbel"/>
              </a:rPr>
              <a:t>FPGA</a:t>
            </a:r>
            <a:endParaRPr lang="en-US" sz="1600" dirty="0">
              <a:latin typeface="Corbel"/>
              <a:cs typeface="Corbe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99710" y="2514919"/>
            <a:ext cx="8152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rbel"/>
                <a:cs typeface="Corbel"/>
              </a:rPr>
              <a:t>LCVR</a:t>
            </a:r>
          </a:p>
          <a:p>
            <a:pPr algn="ctr"/>
            <a:r>
              <a:rPr lang="en-US" sz="1600" dirty="0" smtClean="0">
                <a:latin typeface="Corbel"/>
                <a:cs typeface="Corbel"/>
              </a:rPr>
              <a:t>control</a:t>
            </a:r>
            <a:endParaRPr lang="en-US" sz="1600" dirty="0">
              <a:latin typeface="Corbel"/>
              <a:cs typeface="Corbe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54381" y="4441117"/>
            <a:ext cx="14328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rbel"/>
                <a:cs typeface="Corbel"/>
              </a:rPr>
              <a:t>CMOS control</a:t>
            </a:r>
          </a:p>
          <a:p>
            <a:pPr algn="ctr"/>
            <a:r>
              <a:rPr lang="en-US" sz="1600" dirty="0" smtClean="0">
                <a:latin typeface="Corbel"/>
                <a:cs typeface="Corbel"/>
              </a:rPr>
              <a:t>&amp; data </a:t>
            </a:r>
            <a:r>
              <a:rPr lang="en-US" sz="1600" dirty="0" err="1" smtClean="0">
                <a:latin typeface="Corbel"/>
                <a:cs typeface="Corbel"/>
              </a:rPr>
              <a:t>acq</a:t>
            </a:r>
            <a:r>
              <a:rPr lang="en-US" sz="1600" dirty="0" smtClean="0">
                <a:latin typeface="Corbel"/>
                <a:cs typeface="Corbel"/>
              </a:rPr>
              <a:t>.</a:t>
            </a:r>
            <a:endParaRPr lang="en-US" sz="1600" dirty="0">
              <a:latin typeface="Corbel"/>
              <a:cs typeface="Corbe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78443" y="5462118"/>
            <a:ext cx="11072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rbel"/>
                <a:cs typeface="Corbel"/>
              </a:rPr>
              <a:t>On-board</a:t>
            </a:r>
          </a:p>
          <a:p>
            <a:pPr algn="ctr"/>
            <a:r>
              <a:rPr lang="en-US" sz="1600" dirty="0" smtClean="0">
                <a:latin typeface="Corbel"/>
                <a:cs typeface="Corbel"/>
              </a:rPr>
              <a:t>processing</a:t>
            </a:r>
            <a:endParaRPr lang="en-US" sz="1600" dirty="0">
              <a:latin typeface="Corbel"/>
              <a:cs typeface="Corbe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94054" y="3697346"/>
            <a:ext cx="11072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rbel"/>
                <a:cs typeface="Corbel"/>
              </a:rPr>
              <a:t>Post</a:t>
            </a:r>
          </a:p>
          <a:p>
            <a:pPr algn="ctr"/>
            <a:r>
              <a:rPr lang="en-US" sz="1600" dirty="0" smtClean="0">
                <a:latin typeface="Corbel"/>
                <a:cs typeface="Corbel"/>
              </a:rPr>
              <a:t>processing</a:t>
            </a:r>
            <a:endParaRPr lang="en-US" sz="1600" dirty="0">
              <a:latin typeface="Corbel"/>
              <a:cs typeface="Corbe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7363" y="1408743"/>
            <a:ext cx="1533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rbel"/>
                <a:cs typeface="Corbel"/>
              </a:rPr>
              <a:t>LCVRs</a:t>
            </a:r>
          </a:p>
          <a:p>
            <a:pPr algn="ctr"/>
            <a:r>
              <a:rPr lang="en-US" sz="1200" dirty="0">
                <a:latin typeface="Corbel"/>
                <a:cs typeface="Corbel"/>
              </a:rPr>
              <a:t>(</a:t>
            </a:r>
            <a:r>
              <a:rPr lang="en-US" sz="1200" dirty="0" err="1" smtClean="0">
                <a:latin typeface="Corbel"/>
                <a:cs typeface="Corbel"/>
              </a:rPr>
              <a:t>telecentric</a:t>
            </a:r>
            <a:r>
              <a:rPr lang="en-US" sz="1200" dirty="0" smtClean="0">
                <a:latin typeface="Corbel"/>
                <a:cs typeface="Corbel"/>
              </a:rPr>
              <a:t> mount)</a:t>
            </a:r>
            <a:endParaRPr lang="en-US" sz="1200" dirty="0">
              <a:latin typeface="Corbel"/>
              <a:cs typeface="Corbel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97739" y="6159500"/>
            <a:ext cx="8680450" cy="659270"/>
            <a:chOff x="197739" y="6159500"/>
            <a:chExt cx="8680450" cy="65927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197739" y="6159500"/>
              <a:ext cx="868045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1800663" y="6346245"/>
              <a:ext cx="561924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M. Focardi 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-  e-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COST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Conference Firenze, 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2013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September 25</a:t>
              </a:r>
              <a:r>
                <a:rPr lang="en-US" sz="1600" i="1" baseline="30000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th</a:t>
              </a:r>
              <a:endParaRPr lang="en-US" sz="1600" i="1" dirty="0">
                <a:solidFill>
                  <a:srgbClr val="000000"/>
                </a:solidFill>
                <a:latin typeface="Corbel"/>
                <a:cs typeface="Corbel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096" y="6262158"/>
              <a:ext cx="540537" cy="540537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054941" y="6239003"/>
              <a:ext cx="592509" cy="579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425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739" y="516043"/>
            <a:ext cx="1936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ＭＳ Ｐゴシック" pitchFamily="-1" charset="-128"/>
                <a:cs typeface="Arial"/>
              </a:rPr>
              <a:t>Budgets</a:t>
            </a:r>
            <a:endParaRPr lang="en-US" sz="28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134267" y="835397"/>
            <a:ext cx="51891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570" y="187878"/>
            <a:ext cx="1976741" cy="1339949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01189" y="1064790"/>
            <a:ext cx="8624048" cy="314194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400" dirty="0">
                <a:latin typeface="Corbel"/>
                <a:cs typeface="Corbel"/>
              </a:rPr>
              <a:t>The </a:t>
            </a:r>
            <a:r>
              <a:rPr lang="en-US" sz="1400" dirty="0" err="1" smtClean="0">
                <a:latin typeface="Corbel"/>
                <a:cs typeface="Corbel"/>
              </a:rPr>
              <a:t>LCVRs+WGP+CMOS</a:t>
            </a:r>
            <a:r>
              <a:rPr lang="en-US" sz="1400" dirty="0" smtClean="0">
                <a:latin typeface="Corbel"/>
                <a:cs typeface="Corbel"/>
              </a:rPr>
              <a:t> assembly is particularly suitable for using it in </a:t>
            </a:r>
            <a:r>
              <a:rPr lang="en-US" sz="1400" b="1" dirty="0" smtClean="0">
                <a:solidFill>
                  <a:srgbClr val="FF6600"/>
                </a:solidFill>
                <a:latin typeface="Corbel"/>
                <a:cs typeface="Corbel"/>
              </a:rPr>
              <a:t>space applications</a:t>
            </a:r>
          </a:p>
          <a:p>
            <a:pPr marL="0" indent="0" algn="just">
              <a:buNone/>
            </a:pPr>
            <a:r>
              <a:rPr lang="en-US" sz="1400" dirty="0" smtClean="0">
                <a:latin typeface="Corbel"/>
                <a:cs typeface="Corbel"/>
              </a:rPr>
              <a:t>for many reasons:</a:t>
            </a:r>
          </a:p>
          <a:p>
            <a:pPr marL="0" indent="0" algn="just">
              <a:buNone/>
            </a:pPr>
            <a:endParaRPr lang="en-US" sz="1400" dirty="0" smtClean="0">
              <a:latin typeface="Corbel"/>
              <a:cs typeface="Corbel"/>
            </a:endParaRPr>
          </a:p>
          <a:p>
            <a:pPr algn="just">
              <a:buFont typeface="Wingdings" charset="2"/>
              <a:buChar char="ü"/>
            </a:pPr>
            <a:r>
              <a:rPr lang="en-US" sz="1400" dirty="0" smtClean="0">
                <a:latin typeface="Corbel"/>
                <a:cs typeface="Corbel"/>
              </a:rPr>
              <a:t>Reduced power consumption ( </a:t>
            </a:r>
            <a:r>
              <a:rPr lang="en-US" sz="1400" b="1" dirty="0" smtClean="0">
                <a:solidFill>
                  <a:srgbClr val="FF6600"/>
                </a:solidFill>
                <a:latin typeface="Corbel"/>
                <a:cs typeface="Corbel"/>
              </a:rPr>
              <a:t>&lt; 2÷3 W for the whole assembly</a:t>
            </a:r>
            <a:r>
              <a:rPr lang="en-US" sz="1400" dirty="0" smtClean="0">
                <a:latin typeface="Corbel"/>
                <a:cs typeface="Corbel"/>
              </a:rPr>
              <a:t>, detector and control FPGA included);</a:t>
            </a:r>
          </a:p>
          <a:p>
            <a:pPr algn="just">
              <a:buFont typeface="Wingdings" charset="2"/>
              <a:buChar char="ü"/>
            </a:pPr>
            <a:r>
              <a:rPr lang="en-US" sz="1400" dirty="0" smtClean="0">
                <a:latin typeface="Corbel"/>
                <a:cs typeface="Corbel"/>
              </a:rPr>
              <a:t>Reduced mass (</a:t>
            </a:r>
            <a:r>
              <a:rPr lang="en-US" sz="1400" b="1" dirty="0" smtClean="0">
                <a:solidFill>
                  <a:srgbClr val="FF6600"/>
                </a:solidFill>
                <a:latin typeface="Corbel"/>
                <a:cs typeface="Corbel"/>
              </a:rPr>
              <a:t>&lt; 1 kg </a:t>
            </a:r>
            <a:r>
              <a:rPr lang="en-US" sz="1400" dirty="0">
                <a:latin typeface="Corbel"/>
                <a:cs typeface="Corbel"/>
              </a:rPr>
              <a:t>for the whole assembly)</a:t>
            </a:r>
            <a:r>
              <a:rPr lang="en-US" sz="1400" dirty="0" smtClean="0">
                <a:latin typeface="Corbel"/>
                <a:cs typeface="Corbel"/>
              </a:rPr>
              <a:t>;</a:t>
            </a:r>
          </a:p>
          <a:p>
            <a:pPr algn="just">
              <a:buFont typeface="Wingdings" charset="2"/>
              <a:buChar char="ü"/>
            </a:pPr>
            <a:r>
              <a:rPr lang="en-US" sz="1400" dirty="0" smtClean="0">
                <a:latin typeface="Corbel"/>
                <a:cs typeface="Corbel"/>
              </a:rPr>
              <a:t>Reduced volume (substantially the optics volume);</a:t>
            </a:r>
          </a:p>
          <a:p>
            <a:pPr algn="just">
              <a:buFont typeface="Wingdings" charset="2"/>
              <a:buChar char="ü"/>
            </a:pPr>
            <a:r>
              <a:rPr lang="en-US" sz="1400" dirty="0" smtClean="0">
                <a:latin typeface="Corbel"/>
                <a:cs typeface="Corbel"/>
              </a:rPr>
              <a:t>Low overall complexity;</a:t>
            </a:r>
          </a:p>
          <a:p>
            <a:pPr algn="just">
              <a:buFont typeface="Wingdings" charset="2"/>
              <a:buChar char="ü"/>
            </a:pPr>
            <a:r>
              <a:rPr lang="en-US" sz="1400" dirty="0" smtClean="0">
                <a:solidFill>
                  <a:srgbClr val="000000"/>
                </a:solidFill>
                <a:latin typeface="Corbel"/>
                <a:cs typeface="Corbel"/>
              </a:rPr>
              <a:t>Good efficiency ~80% (LCVRs + WGPs) ;</a:t>
            </a:r>
          </a:p>
          <a:p>
            <a:pPr algn="just">
              <a:buFont typeface="Wingdings" charset="2"/>
              <a:buChar char="ü"/>
            </a:pPr>
            <a:r>
              <a:rPr lang="en-US" sz="1400" dirty="0" smtClean="0">
                <a:solidFill>
                  <a:srgbClr val="000000"/>
                </a:solidFill>
                <a:latin typeface="Corbel"/>
                <a:cs typeface="Corbel"/>
              </a:rPr>
              <a:t>Large extinction ratio (&gt; 1000:1) in the VNIR (WGPs);</a:t>
            </a:r>
          </a:p>
          <a:p>
            <a:pPr algn="just">
              <a:buFont typeface="Wingdings" charset="2"/>
              <a:buChar char="ü"/>
            </a:pPr>
            <a:r>
              <a:rPr lang="en-US" sz="1400" dirty="0" smtClean="0">
                <a:latin typeface="Corbel"/>
                <a:cs typeface="Corbel"/>
              </a:rPr>
              <a:t>No mechanical moving parts (electro-modulated device);</a:t>
            </a:r>
          </a:p>
          <a:p>
            <a:pPr algn="just">
              <a:buFont typeface="Wingdings" charset="2"/>
              <a:buChar char="ü"/>
            </a:pPr>
            <a:r>
              <a:rPr lang="en-US" sz="1400" dirty="0" smtClean="0">
                <a:latin typeface="Corbel"/>
                <a:cs typeface="Corbel"/>
              </a:rPr>
              <a:t>Capability to host the embedded electronics for the overall assembly control and </a:t>
            </a:r>
            <a:r>
              <a:rPr lang="en-US" sz="1400" b="1" dirty="0" smtClean="0">
                <a:solidFill>
                  <a:srgbClr val="FF6600"/>
                </a:solidFill>
                <a:latin typeface="Corbel"/>
                <a:cs typeface="Corbel"/>
              </a:rPr>
              <a:t>signal pre-processing</a:t>
            </a:r>
            <a:r>
              <a:rPr lang="en-US" sz="1400" dirty="0" smtClean="0">
                <a:latin typeface="Corbel"/>
                <a:cs typeface="Corbel"/>
              </a:rPr>
              <a:t>;</a:t>
            </a:r>
          </a:p>
          <a:p>
            <a:pPr algn="just">
              <a:buFont typeface="Wingdings" charset="2"/>
              <a:buChar char="ü"/>
            </a:pPr>
            <a:r>
              <a:rPr lang="en-US" sz="1400" dirty="0" smtClean="0">
                <a:latin typeface="Corbel"/>
                <a:cs typeface="Corbel"/>
              </a:rPr>
              <a:t>Reduced needs for the platform on-board (S/C) data processing electronics.</a:t>
            </a:r>
          </a:p>
          <a:p>
            <a:pPr algn="just">
              <a:buFont typeface="Wingdings" charset="2"/>
              <a:buChar char="ü"/>
            </a:pPr>
            <a:endParaRPr lang="en-US" sz="1400" dirty="0">
              <a:latin typeface="Corbel"/>
              <a:cs typeface="Corbel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01189" y="4409936"/>
            <a:ext cx="8624048" cy="176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en-US" sz="1500" dirty="0" smtClean="0">
                <a:latin typeface="Corbel"/>
                <a:cs typeface="Corbel"/>
              </a:rPr>
              <a:t>Drawbacks:</a:t>
            </a:r>
          </a:p>
          <a:p>
            <a:pPr marL="0" indent="0" algn="just">
              <a:buFont typeface="Arial" charset="0"/>
              <a:buNone/>
            </a:pPr>
            <a:endParaRPr lang="en-US" sz="1500" dirty="0" smtClean="0">
              <a:latin typeface="Corbel"/>
              <a:cs typeface="Corbel"/>
            </a:endParaRPr>
          </a:p>
          <a:p>
            <a:pPr algn="just">
              <a:buFont typeface="Wingdings" charset="2"/>
              <a:buChar char="ü"/>
            </a:pPr>
            <a:r>
              <a:rPr lang="en-US" sz="1500" dirty="0" smtClean="0">
                <a:latin typeface="Corbel"/>
                <a:cs typeface="Corbel"/>
              </a:rPr>
              <a:t>Needs for a thermal control electronics (T sensors, heathers, etc.);</a:t>
            </a:r>
          </a:p>
          <a:p>
            <a:pPr algn="just">
              <a:buFont typeface="Wingdings" charset="2"/>
              <a:buChar char="ü"/>
            </a:pPr>
            <a:r>
              <a:rPr lang="en-US" sz="1500" dirty="0" smtClean="0">
                <a:latin typeface="Corbel"/>
                <a:cs typeface="Corbel"/>
              </a:rPr>
              <a:t>LCVRs are achromatic (reduced wavelength </a:t>
            </a:r>
            <a:r>
              <a:rPr lang="en-US" sz="1500" dirty="0" err="1" smtClean="0">
                <a:latin typeface="Corbel"/>
                <a:cs typeface="Corbel"/>
              </a:rPr>
              <a:t>bandpass</a:t>
            </a:r>
            <a:r>
              <a:rPr lang="en-US" sz="1500" dirty="0" smtClean="0">
                <a:latin typeface="Corbel"/>
                <a:cs typeface="Corbel"/>
              </a:rPr>
              <a:t> and throughput);</a:t>
            </a:r>
          </a:p>
          <a:p>
            <a:pPr algn="just">
              <a:buFont typeface="Wingdings" charset="2"/>
              <a:buChar char="ü"/>
            </a:pPr>
            <a:r>
              <a:rPr lang="en-US" sz="1500" dirty="0" smtClean="0">
                <a:latin typeface="Corbel"/>
                <a:cs typeface="Corbel"/>
              </a:rPr>
              <a:t>Nano-WGPs have yet to be </a:t>
            </a:r>
            <a:r>
              <a:rPr lang="en-US" sz="1500" b="1" dirty="0" smtClean="0">
                <a:solidFill>
                  <a:srgbClr val="FF6600"/>
                </a:solidFill>
                <a:latin typeface="Corbel"/>
                <a:cs typeface="Corbel"/>
              </a:rPr>
              <a:t>qualified</a:t>
            </a:r>
            <a:r>
              <a:rPr lang="en-US" sz="1500" dirty="0" smtClean="0">
                <a:latin typeface="Corbel"/>
                <a:cs typeface="Corbel"/>
              </a:rPr>
              <a:t> for space applications while LCVRs were qualified by INTA for the Solar Obiter payload (</a:t>
            </a:r>
            <a:r>
              <a:rPr lang="en-US" sz="1500" b="1" dirty="0" smtClean="0">
                <a:solidFill>
                  <a:srgbClr val="FF6600"/>
                </a:solidFill>
                <a:latin typeface="Corbel"/>
                <a:cs typeface="Corbel"/>
              </a:rPr>
              <a:t>PHI</a:t>
            </a:r>
            <a:r>
              <a:rPr lang="en-US" sz="1500" dirty="0" smtClean="0">
                <a:latin typeface="Corbel"/>
                <a:cs typeface="Corbel"/>
              </a:rPr>
              <a:t>, </a:t>
            </a:r>
            <a:r>
              <a:rPr lang="en-US" sz="1500" b="1" dirty="0" smtClean="0">
                <a:solidFill>
                  <a:srgbClr val="FF6600"/>
                </a:solidFill>
                <a:latin typeface="Corbel"/>
                <a:cs typeface="Corbel"/>
              </a:rPr>
              <a:t>METIS</a:t>
            </a:r>
            <a:r>
              <a:rPr lang="en-US" sz="1500" dirty="0" smtClean="0">
                <a:latin typeface="Corbel"/>
                <a:cs typeface="Corbel"/>
              </a:rPr>
              <a:t>);</a:t>
            </a:r>
          </a:p>
          <a:p>
            <a:pPr algn="just">
              <a:buFont typeface="Wingdings" charset="2"/>
              <a:buChar char="ü"/>
            </a:pPr>
            <a:r>
              <a:rPr lang="en-US" sz="1500" dirty="0" smtClean="0">
                <a:latin typeface="Corbel"/>
                <a:cs typeface="Corbel"/>
              </a:rPr>
              <a:t>Needs for calibrations and special care </a:t>
            </a:r>
            <a:r>
              <a:rPr lang="en-US" sz="1500" dirty="0">
                <a:latin typeface="Corbel"/>
                <a:cs typeface="Corbel"/>
              </a:rPr>
              <a:t>to avoid instrumental  residual </a:t>
            </a:r>
            <a:r>
              <a:rPr lang="en-US" sz="1500" dirty="0" err="1" smtClean="0">
                <a:latin typeface="Corbel"/>
                <a:cs typeface="Corbel"/>
              </a:rPr>
              <a:t>polarisation</a:t>
            </a:r>
            <a:r>
              <a:rPr lang="en-US" sz="1500" dirty="0" smtClean="0">
                <a:latin typeface="Corbel"/>
                <a:cs typeface="Corbel"/>
              </a:rPr>
              <a:t> (optics </a:t>
            </a:r>
            <a:r>
              <a:rPr lang="en-US" sz="1500" dirty="0" err="1" smtClean="0">
                <a:latin typeface="Corbel"/>
                <a:cs typeface="Corbel"/>
              </a:rPr>
              <a:t>birifr</a:t>
            </a:r>
            <a:r>
              <a:rPr lang="en-US" sz="1500" dirty="0" smtClean="0">
                <a:latin typeface="Corbel"/>
                <a:cs typeface="Corbel"/>
              </a:rPr>
              <a:t>., FPN, etc.).</a:t>
            </a:r>
          </a:p>
          <a:p>
            <a:pPr algn="just">
              <a:buFont typeface="Wingdings" charset="2"/>
              <a:buChar char="ü"/>
            </a:pPr>
            <a:endParaRPr lang="en-US" sz="1500" dirty="0" smtClean="0">
              <a:latin typeface="Corbel"/>
              <a:cs typeface="Corbel"/>
            </a:endParaRPr>
          </a:p>
          <a:p>
            <a:pPr algn="just">
              <a:buFont typeface="Wingdings" charset="2"/>
              <a:buChar char="ü"/>
            </a:pPr>
            <a:endParaRPr lang="en-US" sz="1600" dirty="0">
              <a:latin typeface="Corbel"/>
              <a:cs typeface="Corbel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7739" y="6159500"/>
            <a:ext cx="8680450" cy="659270"/>
            <a:chOff x="197739" y="6159500"/>
            <a:chExt cx="8680450" cy="65927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97739" y="6159500"/>
              <a:ext cx="868045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800663" y="6346245"/>
              <a:ext cx="561924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M. Focardi 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-  e-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COST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Conference Firenze, 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2013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September 25</a:t>
              </a:r>
              <a:r>
                <a:rPr lang="en-US" sz="1600" i="1" baseline="30000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th</a:t>
              </a:r>
              <a:endParaRPr lang="en-US" sz="1600" i="1" dirty="0">
                <a:solidFill>
                  <a:srgbClr val="000000"/>
                </a:solidFill>
                <a:latin typeface="Corbel"/>
                <a:cs typeface="Corbel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096" y="6262158"/>
              <a:ext cx="540537" cy="54053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054941" y="6239003"/>
              <a:ext cx="592509" cy="579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780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738" y="516043"/>
            <a:ext cx="2798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ＭＳ Ｐゴシック" pitchFamily="-1" charset="-128"/>
                <a:cs typeface="Arial"/>
              </a:rPr>
              <a:t>The way ahead</a:t>
            </a:r>
            <a:endParaRPr lang="en-US" sz="28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995985" y="835397"/>
            <a:ext cx="43274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570" y="187878"/>
            <a:ext cx="1976741" cy="13399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7739" y="1845326"/>
            <a:ext cx="85652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ü"/>
            </a:pPr>
            <a:r>
              <a:rPr lang="en-US" sz="1600" dirty="0" smtClean="0">
                <a:latin typeface="Corbel"/>
                <a:cs typeface="Corbel"/>
              </a:rPr>
              <a:t>Presently our group aim at the development of a </a:t>
            </a:r>
            <a:r>
              <a:rPr lang="en-US" sz="1600" dirty="0">
                <a:latin typeface="Corbel"/>
                <a:cs typeface="Corbel"/>
              </a:rPr>
              <a:t>first prototype </a:t>
            </a:r>
            <a:r>
              <a:rPr lang="en-US" sz="1600" dirty="0" smtClean="0">
                <a:latin typeface="Corbel"/>
                <a:cs typeface="Corbel"/>
              </a:rPr>
              <a:t>matrix </a:t>
            </a:r>
            <a:r>
              <a:rPr lang="en-US" sz="1600" dirty="0">
                <a:latin typeface="Corbel"/>
                <a:cs typeface="Corbel"/>
              </a:rPr>
              <a:t>of 2</a:t>
            </a:r>
            <a:r>
              <a:rPr lang="en-US" sz="1600" dirty="0" smtClean="0">
                <a:latin typeface="Corbel"/>
                <a:cs typeface="Corbel"/>
              </a:rPr>
              <a:t> x 2 super pixels </a:t>
            </a:r>
            <a:r>
              <a:rPr lang="en-US" sz="1600" dirty="0">
                <a:latin typeface="Corbel"/>
                <a:cs typeface="Corbel"/>
              </a:rPr>
              <a:t>(4 sub-arrays) </a:t>
            </a:r>
            <a:r>
              <a:rPr lang="en-US" sz="1600" dirty="0" smtClean="0">
                <a:latin typeface="Corbel"/>
                <a:cs typeface="Corbel"/>
              </a:rPr>
              <a:t>with WGPs pitches up to </a:t>
            </a:r>
            <a:r>
              <a:rPr lang="en-US" sz="1600" b="1" dirty="0" smtClean="0">
                <a:solidFill>
                  <a:srgbClr val="FF6600"/>
                </a:solidFill>
                <a:latin typeface="Corbel"/>
                <a:cs typeface="Corbel"/>
              </a:rPr>
              <a:t>~40 nm </a:t>
            </a:r>
            <a:r>
              <a:rPr lang="en-US" sz="1600" dirty="0" smtClean="0">
                <a:latin typeface="Corbel"/>
                <a:cs typeface="Corbel"/>
              </a:rPr>
              <a:t>in order </a:t>
            </a:r>
            <a:r>
              <a:rPr lang="en-US" sz="1600" dirty="0">
                <a:latin typeface="Corbel"/>
                <a:cs typeface="Corbel"/>
              </a:rPr>
              <a:t>to demonstrate the design feasibility and the alignment </a:t>
            </a:r>
            <a:r>
              <a:rPr lang="en-US" sz="1600" dirty="0" smtClean="0">
                <a:latin typeface="Corbel"/>
                <a:cs typeface="Corbel"/>
              </a:rPr>
              <a:t>procedure for a </a:t>
            </a:r>
            <a:r>
              <a:rPr lang="en-US" sz="1600" b="1" dirty="0" smtClean="0">
                <a:solidFill>
                  <a:srgbClr val="FF6600"/>
                </a:solidFill>
                <a:latin typeface="Corbel"/>
                <a:cs typeface="Corbel"/>
              </a:rPr>
              <a:t>VUV </a:t>
            </a:r>
            <a:r>
              <a:rPr lang="en-US" sz="1600" b="1" u="sng" dirty="0" smtClean="0">
                <a:solidFill>
                  <a:srgbClr val="FF6600"/>
                </a:solidFill>
                <a:latin typeface="Corbel"/>
                <a:cs typeface="Corbel"/>
              </a:rPr>
              <a:t>linear</a:t>
            </a:r>
            <a:r>
              <a:rPr lang="en-US" sz="1600" b="1" dirty="0" smtClean="0">
                <a:solidFill>
                  <a:srgbClr val="FF6600"/>
                </a:solidFill>
                <a:latin typeface="Corbel"/>
                <a:cs typeface="Corbel"/>
              </a:rPr>
              <a:t> </a:t>
            </a:r>
            <a:r>
              <a:rPr lang="en-US" sz="1600" b="1" dirty="0" err="1" smtClean="0">
                <a:solidFill>
                  <a:srgbClr val="FF6600"/>
                </a:solidFill>
                <a:latin typeface="Corbel"/>
                <a:cs typeface="Corbel"/>
              </a:rPr>
              <a:t>polarimeter</a:t>
            </a:r>
            <a:r>
              <a:rPr lang="en-US" sz="1600" b="1" dirty="0" smtClean="0">
                <a:solidFill>
                  <a:srgbClr val="FF6600"/>
                </a:solidFill>
                <a:latin typeface="Corbel"/>
                <a:cs typeface="Corbel"/>
              </a:rPr>
              <a:t> for </a:t>
            </a:r>
            <a:r>
              <a:rPr lang="en-US" sz="1600" b="1" dirty="0" err="1">
                <a:solidFill>
                  <a:srgbClr val="FF6600"/>
                </a:solidFill>
                <a:latin typeface="Corbel"/>
                <a:cs typeface="Corbel"/>
              </a:rPr>
              <a:t>H</a:t>
            </a:r>
            <a:r>
              <a:rPr lang="en-US" sz="1600" b="1" dirty="0" err="1" smtClean="0">
                <a:solidFill>
                  <a:srgbClr val="FF6600"/>
                </a:solidFill>
                <a:latin typeface="Corbel"/>
                <a:cs typeface="Corbel"/>
              </a:rPr>
              <a:t>eliophysics</a:t>
            </a:r>
            <a:r>
              <a:rPr lang="en-US" sz="1600" b="1" dirty="0" smtClean="0">
                <a:solidFill>
                  <a:srgbClr val="FF6600"/>
                </a:solidFill>
                <a:latin typeface="Corbel"/>
                <a:cs typeface="Corbel"/>
              </a:rPr>
              <a:t> studies</a:t>
            </a:r>
            <a:r>
              <a:rPr lang="en-US" sz="1600" dirty="0">
                <a:latin typeface="Corbel"/>
                <a:cs typeface="Corbel"/>
              </a:rPr>
              <a:t>;</a:t>
            </a:r>
            <a:endParaRPr lang="en-US" sz="1600" dirty="0" smtClean="0">
              <a:latin typeface="Corbel"/>
              <a:cs typeface="Corbel"/>
            </a:endParaRPr>
          </a:p>
          <a:p>
            <a:pPr algn="just"/>
            <a:endParaRPr lang="en-US" sz="1600" dirty="0" smtClean="0">
              <a:latin typeface="Corbel"/>
              <a:cs typeface="Corbel"/>
            </a:endParaRPr>
          </a:p>
          <a:p>
            <a:pPr marL="285750" indent="-285750" algn="just">
              <a:buFont typeface="Wingdings" charset="2"/>
              <a:buChar char="ü"/>
            </a:pPr>
            <a:r>
              <a:rPr lang="en-US" sz="1600" dirty="0">
                <a:latin typeface="Corbel"/>
                <a:cs typeface="Corbel"/>
              </a:rPr>
              <a:t>Extension of the </a:t>
            </a:r>
            <a:r>
              <a:rPr lang="en-US" sz="1600" dirty="0" err="1">
                <a:latin typeface="Corbel"/>
                <a:cs typeface="Corbel"/>
              </a:rPr>
              <a:t>nano</a:t>
            </a:r>
            <a:r>
              <a:rPr lang="en-US" sz="1600" dirty="0">
                <a:latin typeface="Corbel"/>
                <a:cs typeface="Corbel"/>
              </a:rPr>
              <a:t>-WGPs + CMOS operability down to VUV (</a:t>
            </a:r>
            <a:r>
              <a:rPr lang="en-US" sz="1600" b="1" dirty="0">
                <a:solidFill>
                  <a:srgbClr val="FF6600"/>
                </a:solidFill>
                <a:latin typeface="Corbel"/>
                <a:cs typeface="Corbel"/>
              </a:rPr>
              <a:t>HI Ly-alpha @ 121 nm</a:t>
            </a:r>
            <a:r>
              <a:rPr lang="en-US" sz="1600" dirty="0" smtClean="0">
                <a:latin typeface="Corbel"/>
                <a:cs typeface="Corbel"/>
              </a:rPr>
              <a:t>) in </a:t>
            </a:r>
            <a:r>
              <a:rPr lang="en-US" sz="1600" dirty="0">
                <a:latin typeface="Corbel"/>
                <a:cs typeface="Corbel"/>
              </a:rPr>
              <a:t>collaboration with ICFO </a:t>
            </a:r>
            <a:r>
              <a:rPr lang="en-US" sz="1600" dirty="0" err="1">
                <a:latin typeface="Corbel"/>
                <a:cs typeface="Corbel"/>
              </a:rPr>
              <a:t>Nanophotonics</a:t>
            </a:r>
            <a:r>
              <a:rPr lang="en-US" sz="1600" dirty="0">
                <a:latin typeface="Corbel"/>
                <a:cs typeface="Corbel"/>
              </a:rPr>
              <a:t> Laboratory in Barcelona, </a:t>
            </a:r>
            <a:r>
              <a:rPr lang="en-US" sz="1600" dirty="0" smtClean="0">
                <a:latin typeface="Corbel"/>
                <a:cs typeface="Corbel"/>
              </a:rPr>
              <a:t>Spain (see </a:t>
            </a:r>
            <a:r>
              <a:rPr lang="en-US" sz="1600" b="1" dirty="0">
                <a:solidFill>
                  <a:srgbClr val="FF6600"/>
                </a:solidFill>
                <a:latin typeface="Corbel"/>
                <a:cs typeface="Corbel"/>
              </a:rPr>
              <a:t>M. </a:t>
            </a:r>
            <a:r>
              <a:rPr lang="en-US" sz="1600" b="1" dirty="0" err="1">
                <a:solidFill>
                  <a:srgbClr val="FF6600"/>
                </a:solidFill>
                <a:latin typeface="Corbel"/>
                <a:cs typeface="Corbel"/>
              </a:rPr>
              <a:t>Pancrazzi</a:t>
            </a:r>
            <a:r>
              <a:rPr lang="en-US" sz="1600" b="1" dirty="0">
                <a:solidFill>
                  <a:srgbClr val="FF6600"/>
                </a:solidFill>
                <a:latin typeface="Corbel"/>
                <a:cs typeface="Corbel"/>
              </a:rPr>
              <a:t> </a:t>
            </a:r>
            <a:r>
              <a:rPr lang="en-US" sz="1600" dirty="0">
                <a:latin typeface="Corbel"/>
                <a:cs typeface="Corbel"/>
              </a:rPr>
              <a:t>and </a:t>
            </a:r>
            <a:r>
              <a:rPr lang="en-US" sz="1600" b="1" dirty="0">
                <a:solidFill>
                  <a:srgbClr val="FF6600"/>
                </a:solidFill>
                <a:latin typeface="Corbel"/>
                <a:cs typeface="Corbel"/>
              </a:rPr>
              <a:t>M. Focardi </a:t>
            </a:r>
            <a:r>
              <a:rPr lang="en-US" sz="1600" dirty="0">
                <a:latin typeface="Corbel"/>
                <a:cs typeface="Corbel"/>
              </a:rPr>
              <a:t>Helsinki e-COST meeting </a:t>
            </a:r>
            <a:r>
              <a:rPr lang="en-US" sz="1600" dirty="0" smtClean="0">
                <a:latin typeface="Corbel"/>
                <a:cs typeface="Corbel"/>
              </a:rPr>
              <a:t>presentations);</a:t>
            </a:r>
          </a:p>
          <a:p>
            <a:pPr algn="just"/>
            <a:endParaRPr lang="en-US" sz="1600" dirty="0">
              <a:latin typeface="Corbel"/>
              <a:cs typeface="Corbel"/>
            </a:endParaRPr>
          </a:p>
          <a:p>
            <a:pPr marL="285750" indent="-285750" algn="just">
              <a:buFont typeface="Wingdings" charset="2"/>
              <a:buChar char="ü"/>
            </a:pPr>
            <a:r>
              <a:rPr lang="en-US" sz="1600" dirty="0">
                <a:latin typeface="Corbel"/>
                <a:cs typeface="Corbel"/>
              </a:rPr>
              <a:t>To get this goal and collect funds we presented a </a:t>
            </a:r>
            <a:r>
              <a:rPr lang="en-US" sz="1600" b="1" dirty="0">
                <a:solidFill>
                  <a:srgbClr val="FF6600"/>
                </a:solidFill>
                <a:latin typeface="Corbel"/>
                <a:cs typeface="Corbel"/>
              </a:rPr>
              <a:t>FIRB</a:t>
            </a:r>
            <a:r>
              <a:rPr lang="en-US" sz="1600" dirty="0">
                <a:latin typeface="Corbel"/>
                <a:cs typeface="Corbel"/>
              </a:rPr>
              <a:t> (</a:t>
            </a:r>
            <a:r>
              <a:rPr lang="en-US" sz="1600" i="1" dirty="0">
                <a:latin typeface="Corbel"/>
                <a:cs typeface="Corbel"/>
              </a:rPr>
              <a:t>“Future In Research”</a:t>
            </a:r>
            <a:r>
              <a:rPr lang="en-US" sz="1600" dirty="0">
                <a:latin typeface="Corbel"/>
                <a:cs typeface="Corbel"/>
              </a:rPr>
              <a:t>) project to the </a:t>
            </a:r>
            <a:r>
              <a:rPr lang="en-US" sz="1600" dirty="0" err="1">
                <a:latin typeface="Corbel"/>
                <a:cs typeface="Corbel"/>
              </a:rPr>
              <a:t>italian</a:t>
            </a:r>
            <a:r>
              <a:rPr lang="en-US" sz="1600" dirty="0">
                <a:latin typeface="Corbel"/>
                <a:cs typeface="Corbel"/>
              </a:rPr>
              <a:t> </a:t>
            </a:r>
            <a:r>
              <a:rPr lang="en-US" sz="1600" dirty="0" smtClean="0">
                <a:latin typeface="Corbel"/>
                <a:cs typeface="Corbel"/>
              </a:rPr>
              <a:t>MIUR. The </a:t>
            </a:r>
            <a:r>
              <a:rPr lang="en-US" sz="1600" dirty="0">
                <a:latin typeface="Corbel"/>
                <a:cs typeface="Corbel"/>
              </a:rPr>
              <a:t>project was organized in 3 years </a:t>
            </a:r>
            <a:r>
              <a:rPr lang="en-US" sz="1600" dirty="0" smtClean="0">
                <a:latin typeface="Corbel"/>
                <a:cs typeface="Corbel"/>
              </a:rPr>
              <a:t>and it was intended to provide </a:t>
            </a:r>
            <a:r>
              <a:rPr lang="en-US" sz="1600" dirty="0">
                <a:latin typeface="Corbel"/>
                <a:cs typeface="Corbel"/>
              </a:rPr>
              <a:t>intermediate results year by </a:t>
            </a:r>
            <a:r>
              <a:rPr lang="en-US" sz="1600" dirty="0" smtClean="0">
                <a:latin typeface="Corbel"/>
                <a:cs typeface="Corbel"/>
              </a:rPr>
              <a:t>year, but …</a:t>
            </a:r>
            <a:endParaRPr lang="en-US" sz="1600" dirty="0">
              <a:latin typeface="Corbel"/>
              <a:cs typeface="Corbel"/>
            </a:endParaRPr>
          </a:p>
          <a:p>
            <a:pPr marL="285750" indent="-285750" algn="just">
              <a:buFont typeface="Wingdings" charset="2"/>
              <a:buChar char="ü"/>
            </a:pPr>
            <a:endParaRPr lang="en-US" sz="1600" dirty="0">
              <a:latin typeface="Corbel"/>
              <a:cs typeface="Corbel"/>
            </a:endParaRPr>
          </a:p>
          <a:p>
            <a:pPr marL="285750" indent="-285750" algn="just">
              <a:buFont typeface="Wingdings" charset="2"/>
              <a:buChar char="ü"/>
            </a:pPr>
            <a:r>
              <a:rPr lang="en-US" sz="1600" dirty="0" smtClean="0">
                <a:latin typeface="Corbel"/>
                <a:cs typeface="Corbel"/>
              </a:rPr>
              <a:t>… </a:t>
            </a:r>
            <a:r>
              <a:rPr lang="en-GB" sz="1600" dirty="0">
                <a:latin typeface="Corbel"/>
                <a:cs typeface="Corbel"/>
              </a:rPr>
              <a:t>t</a:t>
            </a:r>
            <a:r>
              <a:rPr lang="en-GB" sz="1600" dirty="0" smtClean="0">
                <a:latin typeface="Corbel"/>
                <a:cs typeface="Corbel"/>
              </a:rPr>
              <a:t>he </a:t>
            </a:r>
            <a:r>
              <a:rPr lang="en-GB" sz="1600" b="1" dirty="0">
                <a:solidFill>
                  <a:srgbClr val="FF6600"/>
                </a:solidFill>
                <a:latin typeface="Corbel"/>
                <a:cs typeface="Corbel"/>
              </a:rPr>
              <a:t>FIRB</a:t>
            </a:r>
            <a:r>
              <a:rPr lang="en-GB" sz="1600" dirty="0">
                <a:latin typeface="Corbel"/>
                <a:cs typeface="Corbel"/>
              </a:rPr>
              <a:t> project </a:t>
            </a:r>
            <a:r>
              <a:rPr lang="en-GB" sz="1600" dirty="0" smtClean="0">
                <a:latin typeface="Corbel"/>
                <a:cs typeface="Corbel"/>
              </a:rPr>
              <a:t>was submitted </a:t>
            </a:r>
            <a:r>
              <a:rPr lang="en-US" sz="1600" dirty="0">
                <a:latin typeface="Corbel"/>
                <a:cs typeface="Corbel"/>
              </a:rPr>
              <a:t>on February 2013; it passed a first selection obtaining a good judgment (</a:t>
            </a:r>
            <a:r>
              <a:rPr lang="en-US" sz="1600" b="1" dirty="0">
                <a:solidFill>
                  <a:srgbClr val="FF6600"/>
                </a:solidFill>
                <a:latin typeface="Corbel"/>
                <a:cs typeface="Corbel"/>
              </a:rPr>
              <a:t>9.67/</a:t>
            </a:r>
            <a:r>
              <a:rPr lang="en-US" sz="1600" b="1" dirty="0" smtClean="0">
                <a:solidFill>
                  <a:srgbClr val="FF6600"/>
                </a:solidFill>
                <a:latin typeface="Corbel"/>
                <a:cs typeface="Corbel"/>
              </a:rPr>
              <a:t>10</a:t>
            </a:r>
            <a:r>
              <a:rPr lang="en-US" sz="1600" dirty="0" smtClean="0">
                <a:latin typeface="Corbel"/>
                <a:cs typeface="Corbel"/>
              </a:rPr>
              <a:t>) but was refused by MIUR just last week (</a:t>
            </a:r>
            <a:r>
              <a:rPr lang="en-US" sz="1600" b="1" dirty="0" smtClean="0">
                <a:solidFill>
                  <a:srgbClr val="FF6600"/>
                </a:solidFill>
                <a:latin typeface="Corbel"/>
                <a:cs typeface="Corbel"/>
              </a:rPr>
              <a:t>13.67/15</a:t>
            </a:r>
            <a:r>
              <a:rPr lang="en-US" sz="1600" dirty="0" smtClean="0">
                <a:latin typeface="Corbel"/>
                <a:cs typeface="Corbel"/>
              </a:rPr>
              <a:t>) </a:t>
            </a:r>
            <a:r>
              <a:rPr lang="en-US" sz="1600" dirty="0" smtClean="0">
                <a:latin typeface="Corbel"/>
                <a:cs typeface="Corbel"/>
                <a:sym typeface="Wingdings"/>
              </a:rPr>
              <a:t></a:t>
            </a:r>
            <a:r>
              <a:rPr lang="en-US" sz="1600" dirty="0" smtClean="0">
                <a:latin typeface="Corbel"/>
                <a:cs typeface="Corbel"/>
              </a:rPr>
              <a:t>.</a:t>
            </a:r>
            <a:endParaRPr lang="en-US" sz="1600" dirty="0">
              <a:latin typeface="Corbel"/>
              <a:cs typeface="Corbe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97739" y="6159500"/>
            <a:ext cx="8680450" cy="659270"/>
            <a:chOff x="197739" y="6159500"/>
            <a:chExt cx="8680450" cy="65927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97739" y="6159500"/>
              <a:ext cx="868045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1800663" y="6346245"/>
              <a:ext cx="561924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M. Focardi 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-  e-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COST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Conference Firenze, 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2013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September 25</a:t>
              </a:r>
              <a:r>
                <a:rPr lang="en-US" sz="1600" i="1" baseline="30000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th</a:t>
              </a:r>
              <a:endParaRPr lang="en-US" sz="1600" i="1" dirty="0">
                <a:solidFill>
                  <a:srgbClr val="000000"/>
                </a:solidFill>
                <a:latin typeface="Corbel"/>
                <a:cs typeface="Corbel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096" y="6262158"/>
              <a:ext cx="540537" cy="54053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054941" y="6239003"/>
              <a:ext cx="592509" cy="579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2609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738" y="516043"/>
            <a:ext cx="2424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ＭＳ Ｐゴシック" pitchFamily="-1" charset="-128"/>
                <a:cs typeface="Arial"/>
              </a:rPr>
              <a:t>Conclusions</a:t>
            </a:r>
            <a:endParaRPr lang="en-US" sz="28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622586" y="835397"/>
            <a:ext cx="470085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33957" y="1850500"/>
            <a:ext cx="81750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charset="2"/>
              <a:buChar char="ü"/>
            </a:pPr>
            <a:endParaRPr lang="en-US" sz="1600" dirty="0">
              <a:latin typeface="Corbel"/>
              <a:cs typeface="Corbel"/>
            </a:endParaRPr>
          </a:p>
          <a:p>
            <a:pPr marL="285750" indent="-285750" algn="just">
              <a:buFont typeface="Wingdings" charset="2"/>
              <a:buChar char="ü"/>
            </a:pPr>
            <a:r>
              <a:rPr lang="en-US" sz="1600" dirty="0">
                <a:latin typeface="Corbel"/>
                <a:cs typeface="Corbel"/>
              </a:rPr>
              <a:t>There are several Astronomy fields that would take advantage from the development of a CMOS sensor with an integrated </a:t>
            </a:r>
            <a:r>
              <a:rPr lang="en-US" sz="1600" dirty="0" smtClean="0">
                <a:latin typeface="Corbel"/>
                <a:cs typeface="Corbel"/>
              </a:rPr>
              <a:t>LCVRs + WGPs </a:t>
            </a:r>
            <a:r>
              <a:rPr lang="en-US" sz="1600" dirty="0" err="1" smtClean="0">
                <a:latin typeface="Corbel"/>
                <a:cs typeface="Corbel"/>
              </a:rPr>
              <a:t>polarimeter</a:t>
            </a:r>
            <a:r>
              <a:rPr lang="en-US" sz="1600" dirty="0" smtClean="0">
                <a:latin typeface="Corbel"/>
                <a:cs typeface="Corbel"/>
              </a:rPr>
              <a:t> (</a:t>
            </a:r>
            <a:r>
              <a:rPr lang="en-US" sz="1600" b="1" dirty="0" smtClean="0">
                <a:solidFill>
                  <a:srgbClr val="FF6600"/>
                </a:solidFill>
                <a:latin typeface="Corbel"/>
                <a:cs typeface="Corbel"/>
              </a:rPr>
              <a:t>Planetary studies,  Solar Physics</a:t>
            </a:r>
            <a:r>
              <a:rPr lang="en-US" sz="1600" dirty="0" smtClean="0">
                <a:latin typeface="Corbel"/>
                <a:cs typeface="Corbel"/>
              </a:rPr>
              <a:t>, …);</a:t>
            </a:r>
          </a:p>
          <a:p>
            <a:pPr marL="285750" indent="-285750" algn="just">
              <a:buFont typeface="Wingdings" charset="2"/>
              <a:buChar char="ü"/>
            </a:pPr>
            <a:endParaRPr lang="en-US" sz="1600" dirty="0">
              <a:latin typeface="Corbel"/>
              <a:cs typeface="Corbel"/>
            </a:endParaRPr>
          </a:p>
          <a:p>
            <a:pPr marL="285750" indent="-285750" algn="just">
              <a:buFont typeface="Wingdings" charset="2"/>
              <a:buChar char="ü"/>
            </a:pPr>
            <a:r>
              <a:rPr lang="en-US" sz="1600" dirty="0">
                <a:latin typeface="Corbel"/>
                <a:cs typeface="Corbel"/>
              </a:rPr>
              <a:t>Such a device would be particularly suitable to be hosted </a:t>
            </a:r>
            <a:r>
              <a:rPr lang="en-US" sz="1600" dirty="0" smtClean="0">
                <a:latin typeface="Corbel"/>
                <a:cs typeface="Corbel"/>
              </a:rPr>
              <a:t>by </a:t>
            </a:r>
            <a:r>
              <a:rPr lang="en-US" sz="1600" b="1" dirty="0">
                <a:solidFill>
                  <a:srgbClr val="FF6600"/>
                </a:solidFill>
                <a:latin typeface="Corbel"/>
                <a:cs typeface="Corbel"/>
              </a:rPr>
              <a:t>space instrumentation </a:t>
            </a:r>
            <a:r>
              <a:rPr lang="en-US" sz="1600" dirty="0">
                <a:latin typeface="Corbel"/>
                <a:cs typeface="Corbel"/>
              </a:rPr>
              <a:t>where mass, volume and power budget are restrictive constraint to deal </a:t>
            </a:r>
            <a:r>
              <a:rPr lang="en-US" sz="1600" dirty="0" smtClean="0">
                <a:latin typeface="Corbel"/>
                <a:cs typeface="Corbel"/>
              </a:rPr>
              <a:t>with; </a:t>
            </a:r>
          </a:p>
          <a:p>
            <a:pPr marL="285750" indent="-285750" algn="just">
              <a:buFont typeface="Wingdings" charset="2"/>
              <a:buChar char="ü"/>
            </a:pPr>
            <a:endParaRPr lang="en-US" sz="1600" dirty="0">
              <a:latin typeface="Corbel"/>
              <a:cs typeface="Corbel"/>
            </a:endParaRPr>
          </a:p>
          <a:p>
            <a:pPr marL="285750" indent="-285750" algn="just">
              <a:buFont typeface="Wingdings" charset="2"/>
              <a:buChar char="ü"/>
            </a:pPr>
            <a:r>
              <a:rPr lang="en-US" sz="1600" dirty="0" smtClean="0">
                <a:latin typeface="Corbel"/>
                <a:cs typeface="Corbel"/>
              </a:rPr>
              <a:t>A </a:t>
            </a:r>
            <a:r>
              <a:rPr lang="en-US" sz="1600" b="1" dirty="0" smtClean="0">
                <a:solidFill>
                  <a:srgbClr val="FF6600"/>
                </a:solidFill>
                <a:latin typeface="Corbel"/>
                <a:cs typeface="Corbel"/>
              </a:rPr>
              <a:t>VUV </a:t>
            </a:r>
            <a:r>
              <a:rPr lang="en-US" sz="1600" b="1" dirty="0">
                <a:solidFill>
                  <a:srgbClr val="FF6600"/>
                </a:solidFill>
                <a:latin typeface="Corbel"/>
                <a:cs typeface="Corbel"/>
              </a:rPr>
              <a:t>CMOS integrated </a:t>
            </a:r>
            <a:r>
              <a:rPr lang="en-US" sz="1600" b="1" dirty="0" err="1">
                <a:solidFill>
                  <a:srgbClr val="FF6600"/>
                </a:solidFill>
                <a:latin typeface="Corbel"/>
                <a:cs typeface="Corbel"/>
              </a:rPr>
              <a:t>polarimeter</a:t>
            </a:r>
            <a:r>
              <a:rPr lang="en-US" sz="1600" b="1" dirty="0">
                <a:solidFill>
                  <a:srgbClr val="FF6600"/>
                </a:solidFill>
                <a:latin typeface="Corbel"/>
                <a:cs typeface="Corbel"/>
              </a:rPr>
              <a:t> </a:t>
            </a:r>
            <a:r>
              <a:rPr lang="en-US" sz="1600" dirty="0">
                <a:latin typeface="Corbel"/>
                <a:cs typeface="Corbel"/>
              </a:rPr>
              <a:t>could be profitably used to study fast evolving astrophysical processes such as plasma diagnostic or </a:t>
            </a:r>
            <a:r>
              <a:rPr lang="en-US" sz="1600" b="1" dirty="0">
                <a:solidFill>
                  <a:srgbClr val="FF6600"/>
                </a:solidFill>
                <a:latin typeface="Corbel"/>
                <a:cs typeface="Corbel"/>
              </a:rPr>
              <a:t>Sun-Earth weather relationships </a:t>
            </a:r>
            <a:r>
              <a:rPr lang="en-US" sz="1600" dirty="0">
                <a:latin typeface="Corbel"/>
                <a:cs typeface="Corbel"/>
              </a:rPr>
              <a:t>based on coronal plasma </a:t>
            </a:r>
            <a:r>
              <a:rPr lang="en-US" sz="1600" dirty="0" smtClean="0">
                <a:latin typeface="Corbel"/>
                <a:cs typeface="Corbel"/>
              </a:rPr>
              <a:t>observations and to the study of the </a:t>
            </a:r>
            <a:r>
              <a:rPr lang="en-US" sz="1600" b="1" dirty="0" smtClean="0">
                <a:solidFill>
                  <a:srgbClr val="FF6600"/>
                </a:solidFill>
                <a:latin typeface="Corbel"/>
                <a:cs typeface="Corbel"/>
              </a:rPr>
              <a:t>Solar Corona </a:t>
            </a:r>
            <a:r>
              <a:rPr lang="en-US" sz="1600" dirty="0" smtClean="0">
                <a:latin typeface="Corbel"/>
                <a:cs typeface="Corbel"/>
              </a:rPr>
              <a:t>(electron densities, etc…).</a:t>
            </a:r>
            <a:endParaRPr lang="en-US" sz="1600" dirty="0">
              <a:latin typeface="Corbel"/>
              <a:cs typeface="Corbel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570" y="187878"/>
            <a:ext cx="1976741" cy="133994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97739" y="6159500"/>
            <a:ext cx="8680450" cy="659270"/>
            <a:chOff x="197739" y="6159500"/>
            <a:chExt cx="8680450" cy="65927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97739" y="6159500"/>
              <a:ext cx="868045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800663" y="6346245"/>
              <a:ext cx="561924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M. Focardi 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-  e-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COST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Conference Firenze, 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2013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September 25</a:t>
              </a:r>
              <a:r>
                <a:rPr lang="en-US" sz="1600" i="1" baseline="30000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th</a:t>
              </a:r>
              <a:endParaRPr lang="en-US" sz="1600" i="1" dirty="0">
                <a:solidFill>
                  <a:srgbClr val="000000"/>
                </a:solidFill>
                <a:latin typeface="Corbel"/>
                <a:cs typeface="Corbe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096" y="6262158"/>
              <a:ext cx="540537" cy="54053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054941" y="6239003"/>
              <a:ext cx="592509" cy="579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6111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739" y="516043"/>
            <a:ext cx="1936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ＭＳ Ｐゴシック" pitchFamily="-1" charset="-128"/>
                <a:cs typeface="Arial"/>
              </a:rPr>
              <a:t>Contents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30750" y="1527827"/>
            <a:ext cx="722419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rbel"/>
                <a:cs typeface="Corbel"/>
              </a:rPr>
              <a:t>Introduction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rbel"/>
                <a:cs typeface="Corbel"/>
              </a:rPr>
              <a:t>Nano Wire Grid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rbel"/>
                <a:cs typeface="Corbel"/>
              </a:rPr>
              <a:t>Polarisers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rbel"/>
                <a:cs typeface="Corbel"/>
              </a:rPr>
              <a:t> (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rbel"/>
                <a:cs typeface="Corbel"/>
              </a:rPr>
              <a:t>nano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rbel"/>
                <a:cs typeface="Corbel"/>
              </a:rPr>
              <a:t>-WGPs)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rbel"/>
                <a:cs typeface="Corbel"/>
              </a:rPr>
              <a:t>Liquid Crystal Variable Retarders (LCVRs)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sz="2000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rbel"/>
                <a:cs typeface="Corbel"/>
              </a:rPr>
              <a:t>LCVRs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rbel"/>
                <a:cs typeface="Corbel"/>
              </a:rPr>
              <a:t>opto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rbel"/>
                <a:cs typeface="Corbel"/>
              </a:rPr>
              <a:t>-mechanical mounting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sz="20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rbel"/>
                <a:cs typeface="Corbel"/>
              </a:rPr>
              <a:t>LCVRs driver electronics</a:t>
            </a:r>
            <a:endParaRPr lang="en-US" sz="2000" dirty="0">
              <a:solidFill>
                <a:srgbClr val="0000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orbel"/>
              <a:cs typeface="Corbel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rbel"/>
                <a:cs typeface="Corbel"/>
              </a:rPr>
              <a:t>WGPs + LCVRs based VNIR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rbel"/>
                <a:cs typeface="Corbel"/>
              </a:rPr>
              <a:t>Polarimeter</a:t>
            </a:r>
            <a:endParaRPr lang="en-US" sz="2400" dirty="0">
              <a:solidFill>
                <a:srgbClr val="0000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orbel"/>
              <a:cs typeface="Corbel"/>
            </a:endParaRPr>
          </a:p>
          <a:p>
            <a:pPr marL="742950" lvl="1" indent="-285750">
              <a:buFont typeface="Wingdings" charset="2"/>
              <a:buChar char="ü"/>
            </a:pPr>
            <a:r>
              <a:rPr lang="en-US" sz="20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rbel"/>
                <a:cs typeface="Corbel"/>
              </a:rPr>
              <a:t>Theoretical basis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sz="20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rbel"/>
                <a:cs typeface="Corbel"/>
              </a:rPr>
              <a:t>The proposed integrated device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sz="20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rbel"/>
                <a:cs typeface="Corbel"/>
              </a:rPr>
              <a:t>Budgets, pro &amp;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rbel"/>
                <a:cs typeface="Corbel"/>
              </a:rPr>
              <a:t>contro</a:t>
            </a:r>
            <a:endParaRPr lang="en-US" sz="2400" dirty="0" smtClean="0">
              <a:solidFill>
                <a:srgbClr val="0000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orbel"/>
              <a:cs typeface="Corbel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rbel"/>
                <a:cs typeface="Corbel"/>
              </a:rPr>
              <a:t>The way ahead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rbel"/>
                <a:cs typeface="Corbel"/>
              </a:rPr>
              <a:t>Conclusions</a:t>
            </a:r>
            <a:endParaRPr lang="en-US" sz="2400" dirty="0">
              <a:solidFill>
                <a:srgbClr val="0000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orbel"/>
              <a:cs typeface="Corbel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134267" y="835397"/>
            <a:ext cx="51891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97739" y="6159500"/>
            <a:ext cx="8680450" cy="659270"/>
            <a:chOff x="197739" y="6159500"/>
            <a:chExt cx="8680450" cy="65927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97739" y="6159500"/>
              <a:ext cx="868045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1800663" y="6346245"/>
              <a:ext cx="561924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M. Focardi 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-  e-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COST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Conference Firenze, 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2013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September 25</a:t>
              </a:r>
              <a:r>
                <a:rPr lang="en-US" sz="1600" i="1" baseline="30000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th</a:t>
              </a:r>
              <a:endParaRPr lang="en-US" sz="1600" i="1" dirty="0">
                <a:solidFill>
                  <a:srgbClr val="000000"/>
                </a:solidFill>
                <a:latin typeface="Corbel"/>
                <a:cs typeface="Corbel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096" y="6262158"/>
              <a:ext cx="540537" cy="5405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054941" y="6239003"/>
              <a:ext cx="592509" cy="579767"/>
            </a:xfrm>
            <a:prstGeom prst="rect">
              <a:avLst/>
            </a:prstGeom>
          </p:spPr>
        </p:pic>
      </p:grpSp>
      <p:pic>
        <p:nvPicPr>
          <p:cNvPr id="18" name="Picture 1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570" y="187878"/>
            <a:ext cx="1976741" cy="133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8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738" y="516043"/>
            <a:ext cx="2494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ＭＳ Ｐゴシック" pitchFamily="-1" charset="-128"/>
                <a:cs typeface="Arial"/>
              </a:rPr>
              <a:t>Introduction</a:t>
            </a:r>
            <a:endParaRPr lang="en-US" sz="28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811451" y="835397"/>
            <a:ext cx="451199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570" y="187878"/>
            <a:ext cx="1976741" cy="13399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738" y="990450"/>
            <a:ext cx="655645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i="1" dirty="0" smtClean="0">
                <a:solidFill>
                  <a:schemeClr val="accent1"/>
                </a:solidFill>
                <a:latin typeface="Corbel"/>
                <a:cs typeface="Corbel"/>
              </a:rPr>
              <a:t>ACTION MP1104</a:t>
            </a:r>
          </a:p>
          <a:p>
            <a:pPr algn="just"/>
            <a:r>
              <a:rPr lang="en-US" sz="1600" b="1" i="1" dirty="0" smtClean="0">
                <a:solidFill>
                  <a:schemeClr val="accent1"/>
                </a:solidFill>
                <a:latin typeface="Corbel"/>
                <a:cs typeface="Corbel"/>
              </a:rPr>
              <a:t>“</a:t>
            </a:r>
            <a:r>
              <a:rPr lang="en-US" sz="1600" b="1" i="1" dirty="0" err="1" smtClean="0">
                <a:solidFill>
                  <a:schemeClr val="accent1"/>
                </a:solidFill>
                <a:latin typeface="Corbel"/>
                <a:cs typeface="Corbel"/>
              </a:rPr>
              <a:t>Polarisation</a:t>
            </a:r>
            <a:r>
              <a:rPr lang="en-US" sz="1600" b="1" i="1" dirty="0" smtClean="0">
                <a:solidFill>
                  <a:schemeClr val="accent1"/>
                </a:solidFill>
                <a:latin typeface="Corbel"/>
                <a:cs typeface="Corbel"/>
              </a:rPr>
              <a:t> as a tool to study the</a:t>
            </a:r>
            <a:r>
              <a:rPr lang="en-US" sz="1600" b="1" i="1" dirty="0" smtClean="0">
                <a:latin typeface="Corbel"/>
                <a:cs typeface="Corbel"/>
              </a:rPr>
              <a:t> </a:t>
            </a:r>
            <a:r>
              <a:rPr lang="en-US" sz="1600" b="1" i="1" dirty="0" smtClean="0">
                <a:solidFill>
                  <a:srgbClr val="FF6600"/>
                </a:solidFill>
                <a:latin typeface="Corbel"/>
                <a:cs typeface="Corbel"/>
              </a:rPr>
              <a:t>Solar System </a:t>
            </a:r>
            <a:r>
              <a:rPr lang="en-US" sz="1600" b="1" i="1" dirty="0" smtClean="0">
                <a:solidFill>
                  <a:srgbClr val="4F81BD"/>
                </a:solidFill>
                <a:latin typeface="Corbel"/>
                <a:cs typeface="Corbel"/>
              </a:rPr>
              <a:t>and beyond”</a:t>
            </a:r>
          </a:p>
          <a:p>
            <a:pPr algn="just"/>
            <a:endParaRPr lang="en-US" b="1" dirty="0" smtClean="0">
              <a:latin typeface="Corbel"/>
              <a:cs typeface="Corbel"/>
            </a:endParaRPr>
          </a:p>
          <a:p>
            <a:pPr algn="just"/>
            <a:r>
              <a:rPr lang="en-US" sz="1600" b="1" dirty="0" smtClean="0">
                <a:solidFill>
                  <a:srgbClr val="FF6600"/>
                </a:solidFill>
                <a:latin typeface="Corbel"/>
                <a:cs typeface="Corbel"/>
              </a:rPr>
              <a:t>Solar system</a:t>
            </a:r>
            <a:endParaRPr lang="en-US" sz="1600" b="1" dirty="0">
              <a:solidFill>
                <a:srgbClr val="FF6600"/>
              </a:solidFill>
              <a:latin typeface="Corbel"/>
              <a:cs typeface="Corbel"/>
            </a:endParaRPr>
          </a:p>
          <a:p>
            <a:pPr marL="285750" indent="-285750" algn="just">
              <a:buFont typeface="Wingdings" charset="2"/>
              <a:buChar char="ü"/>
            </a:pPr>
            <a:r>
              <a:rPr lang="en-US" sz="1600" dirty="0" smtClean="0">
                <a:latin typeface="Corbel"/>
                <a:cs typeface="Corbel"/>
              </a:rPr>
              <a:t>e.g. infer planets atmospheres composition.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2098" y="2385806"/>
            <a:ext cx="1646091" cy="16701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3755" y="4093600"/>
            <a:ext cx="2381117" cy="20151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00" y="2398715"/>
            <a:ext cx="1638563" cy="167538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68977" y="4752180"/>
            <a:ext cx="218779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FF6600"/>
                </a:solidFill>
                <a:latin typeface="Corbel"/>
                <a:cs typeface="Corbel"/>
              </a:rPr>
              <a:t>Polarimetry</a:t>
            </a:r>
            <a:r>
              <a:rPr lang="en-US" sz="1400" b="1" dirty="0" smtClean="0">
                <a:solidFill>
                  <a:srgbClr val="FF6600"/>
                </a:solidFill>
                <a:latin typeface="Corbel"/>
                <a:cs typeface="Corbel"/>
              </a:rPr>
              <a:t> of  Venus</a:t>
            </a:r>
          </a:p>
          <a:p>
            <a:r>
              <a:rPr lang="en-US" sz="1400" i="1" dirty="0" smtClean="0">
                <a:latin typeface="Corbel"/>
                <a:cs typeface="Corbel"/>
              </a:rPr>
              <a:t>(Hansen &amp; </a:t>
            </a:r>
            <a:r>
              <a:rPr lang="en-US" sz="1400" i="1" dirty="0" err="1" smtClean="0">
                <a:latin typeface="Corbel"/>
                <a:cs typeface="Corbel"/>
              </a:rPr>
              <a:t>Hovenier</a:t>
            </a:r>
            <a:r>
              <a:rPr lang="en-US" sz="1400" i="1" dirty="0" smtClean="0">
                <a:latin typeface="Corbel"/>
                <a:cs typeface="Corbel"/>
              </a:rPr>
              <a:t>, 1974)</a:t>
            </a:r>
          </a:p>
          <a:p>
            <a:r>
              <a:rPr lang="en-US" sz="1400" dirty="0" smtClean="0">
                <a:latin typeface="Corbel"/>
                <a:cs typeface="Corbel"/>
              </a:rPr>
              <a:t>Observations from ground.</a:t>
            </a:r>
            <a:endParaRPr lang="en-US" sz="1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468" y="2398715"/>
            <a:ext cx="1635966" cy="16572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983" y="2362327"/>
            <a:ext cx="1680985" cy="1693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965" y="2394895"/>
            <a:ext cx="1755009" cy="16936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97739" y="6159500"/>
            <a:ext cx="8680450" cy="659270"/>
            <a:chOff x="197739" y="6159500"/>
            <a:chExt cx="8680450" cy="65927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197739" y="6159500"/>
              <a:ext cx="868045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1800663" y="6346245"/>
              <a:ext cx="561924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M. Focardi 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-  e-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COST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Conference Firenze, 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2013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September 25</a:t>
              </a:r>
              <a:r>
                <a:rPr lang="en-US" sz="1600" i="1" baseline="30000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th</a:t>
              </a:r>
              <a:endParaRPr lang="en-US" sz="1600" i="1" dirty="0">
                <a:solidFill>
                  <a:srgbClr val="000000"/>
                </a:solidFill>
                <a:latin typeface="Corbel"/>
                <a:cs typeface="Corbel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096" y="6262158"/>
              <a:ext cx="540537" cy="54053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054941" y="6239003"/>
              <a:ext cx="592509" cy="579767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5992646" y="4983160"/>
            <a:ext cx="2610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rbel"/>
                <a:cs typeface="Corbel"/>
              </a:rPr>
              <a:t>Droplets of </a:t>
            </a:r>
            <a:r>
              <a:rPr lang="en-US" sz="1400" b="1" dirty="0" smtClean="0">
                <a:solidFill>
                  <a:srgbClr val="FF6600"/>
                </a:solidFill>
                <a:latin typeface="Corbel"/>
                <a:cs typeface="Corbel"/>
              </a:rPr>
              <a:t>H</a:t>
            </a:r>
            <a:r>
              <a:rPr lang="en-US" sz="1400" b="1" baseline="-25000" dirty="0" smtClean="0">
                <a:solidFill>
                  <a:srgbClr val="FF6600"/>
                </a:solidFill>
                <a:latin typeface="Corbel"/>
                <a:cs typeface="Corbel"/>
              </a:rPr>
              <a:t>2</a:t>
            </a:r>
            <a:r>
              <a:rPr lang="en-US" sz="1400" b="1" dirty="0" smtClean="0">
                <a:solidFill>
                  <a:srgbClr val="FF6600"/>
                </a:solidFill>
                <a:latin typeface="Corbel"/>
                <a:cs typeface="Corbel"/>
              </a:rPr>
              <a:t>SO</a:t>
            </a:r>
            <a:r>
              <a:rPr lang="en-US" sz="1400" b="1" baseline="-25000" dirty="0" smtClean="0">
                <a:solidFill>
                  <a:srgbClr val="FF6600"/>
                </a:solidFill>
                <a:latin typeface="Corbel"/>
                <a:cs typeface="Corbel"/>
              </a:rPr>
              <a:t>4</a:t>
            </a:r>
            <a:r>
              <a:rPr lang="en-US" sz="1400" dirty="0" smtClean="0">
                <a:latin typeface="Corbel"/>
                <a:cs typeface="Corbel"/>
              </a:rPr>
              <a:t> in the Venus atmosphere.</a:t>
            </a:r>
            <a:endParaRPr lang="en-US" sz="1400" dirty="0"/>
          </a:p>
        </p:txBody>
      </p:sp>
      <p:sp>
        <p:nvSpPr>
          <p:cNvPr id="31" name="Oval 30"/>
          <p:cNvSpPr/>
          <p:nvPr/>
        </p:nvSpPr>
        <p:spPr>
          <a:xfrm>
            <a:off x="1389202" y="2407182"/>
            <a:ext cx="303909" cy="20569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184136" y="2370794"/>
            <a:ext cx="303909" cy="20569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004469" y="2371496"/>
            <a:ext cx="303909" cy="20569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754194" y="2389754"/>
            <a:ext cx="303909" cy="20569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487028" y="2389754"/>
            <a:ext cx="303909" cy="20569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60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738" y="516043"/>
            <a:ext cx="2494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ＭＳ Ｐゴシック" pitchFamily="-1" charset="-128"/>
                <a:cs typeface="Arial"/>
              </a:rPr>
              <a:t>Introduction</a:t>
            </a:r>
            <a:endParaRPr lang="en-US" sz="28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811451" y="835397"/>
            <a:ext cx="451199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570" y="187878"/>
            <a:ext cx="1976741" cy="13399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7737" y="1031090"/>
            <a:ext cx="626146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i="1" dirty="0" smtClean="0">
                <a:solidFill>
                  <a:srgbClr val="4F81BD"/>
                </a:solidFill>
                <a:latin typeface="Corbel"/>
                <a:cs typeface="Corbel"/>
              </a:rPr>
              <a:t>ACTION MP1104</a:t>
            </a:r>
          </a:p>
          <a:p>
            <a:pPr algn="just"/>
            <a:r>
              <a:rPr lang="en-US" sz="1600" b="1" i="1" dirty="0" smtClean="0">
                <a:solidFill>
                  <a:srgbClr val="4F81BD"/>
                </a:solidFill>
                <a:latin typeface="Corbel"/>
                <a:cs typeface="Corbel"/>
              </a:rPr>
              <a:t>“</a:t>
            </a:r>
            <a:r>
              <a:rPr lang="en-US" sz="1600" b="1" i="1" dirty="0" err="1" smtClean="0">
                <a:solidFill>
                  <a:srgbClr val="4F81BD"/>
                </a:solidFill>
                <a:latin typeface="Corbel"/>
                <a:cs typeface="Corbel"/>
              </a:rPr>
              <a:t>Polarisation</a:t>
            </a:r>
            <a:r>
              <a:rPr lang="en-US" sz="1600" b="1" i="1" dirty="0" smtClean="0">
                <a:solidFill>
                  <a:srgbClr val="4F81BD"/>
                </a:solidFill>
                <a:latin typeface="Corbel"/>
                <a:cs typeface="Corbel"/>
              </a:rPr>
              <a:t> as a tool to study the Solar System and </a:t>
            </a:r>
            <a:r>
              <a:rPr lang="en-US" sz="1600" b="1" i="1" dirty="0" smtClean="0">
                <a:solidFill>
                  <a:schemeClr val="accent6"/>
                </a:solidFill>
                <a:latin typeface="Corbel"/>
                <a:cs typeface="Corbel"/>
              </a:rPr>
              <a:t>beyond</a:t>
            </a:r>
            <a:r>
              <a:rPr lang="en-US" sz="1600" b="1" i="1" dirty="0" smtClean="0">
                <a:solidFill>
                  <a:srgbClr val="4F81BD"/>
                </a:solidFill>
                <a:latin typeface="Corbel"/>
                <a:cs typeface="Corbel"/>
              </a:rPr>
              <a:t>”</a:t>
            </a:r>
          </a:p>
          <a:p>
            <a:pPr algn="just"/>
            <a:endParaRPr lang="en-US" sz="1600" b="1" i="1" dirty="0">
              <a:latin typeface="Corbel"/>
              <a:cs typeface="Corbel"/>
            </a:endParaRPr>
          </a:p>
          <a:p>
            <a:pPr algn="just"/>
            <a:r>
              <a:rPr lang="en-US" sz="1600" b="1" dirty="0">
                <a:solidFill>
                  <a:srgbClr val="F79646"/>
                </a:solidFill>
                <a:latin typeface="Corbel"/>
                <a:cs typeface="Corbel"/>
              </a:rPr>
              <a:t>Beyond</a:t>
            </a:r>
            <a:r>
              <a:rPr lang="en-US" sz="1600" dirty="0">
                <a:latin typeface="Corbel"/>
                <a:cs typeface="Corbel"/>
              </a:rPr>
              <a:t> solar system </a:t>
            </a:r>
            <a:r>
              <a:rPr lang="en-US" sz="1600" dirty="0" smtClean="0">
                <a:latin typeface="Corbel"/>
                <a:cs typeface="Corbel"/>
              </a:rPr>
              <a:t> (e.g. </a:t>
            </a:r>
            <a:r>
              <a:rPr lang="en-US" sz="1600" dirty="0" err="1" smtClean="0">
                <a:latin typeface="Corbel"/>
                <a:cs typeface="Corbel"/>
              </a:rPr>
              <a:t>exoplanets</a:t>
            </a:r>
            <a:r>
              <a:rPr lang="en-US" sz="1600" dirty="0" smtClean="0">
                <a:latin typeface="Corbel"/>
                <a:cs typeface="Corbel"/>
              </a:rPr>
              <a:t>)</a:t>
            </a:r>
          </a:p>
          <a:p>
            <a:pPr algn="just"/>
            <a:endParaRPr lang="en-US" sz="1600" dirty="0">
              <a:latin typeface="Corbel"/>
              <a:cs typeface="Corbel"/>
            </a:endParaRPr>
          </a:p>
          <a:p>
            <a:pPr marL="285750" indent="-285750" algn="just">
              <a:buFont typeface="Wingdings" charset="2"/>
              <a:buChar char="ü"/>
            </a:pPr>
            <a:r>
              <a:rPr lang="en-US" sz="1600" dirty="0" smtClean="0">
                <a:latin typeface="Corbel"/>
                <a:cs typeface="Corbel"/>
              </a:rPr>
              <a:t>Collecting </a:t>
            </a:r>
            <a:r>
              <a:rPr lang="en-US" sz="1600" dirty="0" err="1" smtClean="0">
                <a:latin typeface="Corbel"/>
                <a:cs typeface="Corbel"/>
              </a:rPr>
              <a:t>polarised</a:t>
            </a:r>
            <a:r>
              <a:rPr lang="en-US" sz="1600" dirty="0" smtClean="0">
                <a:latin typeface="Corbel"/>
                <a:cs typeface="Corbel"/>
              </a:rPr>
              <a:t> </a:t>
            </a:r>
            <a:r>
              <a:rPr lang="en-US" sz="1600" dirty="0">
                <a:latin typeface="Corbel"/>
                <a:cs typeface="Corbel"/>
              </a:rPr>
              <a:t>radiation from the </a:t>
            </a:r>
            <a:r>
              <a:rPr lang="en-US" sz="1600" dirty="0" err="1" smtClean="0">
                <a:latin typeface="Corbel"/>
                <a:cs typeface="Corbel"/>
              </a:rPr>
              <a:t>exoplanets</a:t>
            </a:r>
            <a:r>
              <a:rPr lang="en-US" sz="1600" dirty="0" smtClean="0">
                <a:latin typeface="Corbel"/>
                <a:cs typeface="Corbel"/>
              </a:rPr>
              <a:t> </a:t>
            </a:r>
            <a:r>
              <a:rPr lang="en-US" sz="1600" dirty="0">
                <a:latin typeface="Corbel"/>
                <a:cs typeface="Corbel"/>
              </a:rPr>
              <a:t>(direct </a:t>
            </a:r>
            <a:r>
              <a:rPr lang="en-US" sz="1600" dirty="0" smtClean="0">
                <a:latin typeface="Corbel"/>
                <a:cs typeface="Corbel"/>
              </a:rPr>
              <a:t>imaging with large collecting areas and </a:t>
            </a:r>
            <a:r>
              <a:rPr lang="en-US" sz="1600" dirty="0" err="1" smtClean="0">
                <a:latin typeface="Corbel"/>
                <a:cs typeface="Corbel"/>
              </a:rPr>
              <a:t>coronagraphic</a:t>
            </a:r>
            <a:r>
              <a:rPr lang="en-US" sz="1600" dirty="0" smtClean="0">
                <a:latin typeface="Corbel"/>
                <a:cs typeface="Corbel"/>
              </a:rPr>
              <a:t> techniques);</a:t>
            </a:r>
          </a:p>
          <a:p>
            <a:pPr marL="285750" indent="-285750" algn="just">
              <a:buFont typeface="Wingdings" charset="2"/>
              <a:buChar char="ü"/>
            </a:pPr>
            <a:endParaRPr lang="en-US" sz="1600" dirty="0">
              <a:latin typeface="Corbel"/>
              <a:cs typeface="Corbel"/>
            </a:endParaRPr>
          </a:p>
          <a:p>
            <a:pPr marL="285750" indent="-285750" algn="just">
              <a:buFont typeface="Wingdings" charset="2"/>
              <a:buChar char="ü"/>
            </a:pPr>
            <a:r>
              <a:rPr lang="en-US" sz="1600" dirty="0" smtClean="0">
                <a:latin typeface="Corbel"/>
                <a:cs typeface="Corbel"/>
              </a:rPr>
              <a:t>Collecting </a:t>
            </a:r>
            <a:r>
              <a:rPr lang="en-US" sz="1600" dirty="0" err="1" smtClean="0">
                <a:latin typeface="Corbel"/>
                <a:cs typeface="Corbel"/>
              </a:rPr>
              <a:t>polarised</a:t>
            </a:r>
            <a:r>
              <a:rPr lang="en-US" sz="1600" dirty="0" smtClean="0">
                <a:latin typeface="Corbel"/>
                <a:cs typeface="Corbel"/>
              </a:rPr>
              <a:t> radiation effects within spectra </a:t>
            </a:r>
            <a:r>
              <a:rPr lang="en-US" sz="1600" dirty="0">
                <a:latin typeface="Corbel"/>
                <a:cs typeface="Corbel"/>
              </a:rPr>
              <a:t>from the system </a:t>
            </a:r>
            <a:r>
              <a:rPr lang="en-US" sz="1600" dirty="0" err="1" smtClean="0">
                <a:latin typeface="Corbel"/>
                <a:cs typeface="Corbel"/>
              </a:rPr>
              <a:t>star+planet</a:t>
            </a:r>
            <a:r>
              <a:rPr lang="en-US" sz="1600" dirty="0" smtClean="0">
                <a:latin typeface="Corbel"/>
                <a:cs typeface="Corbel"/>
              </a:rPr>
              <a:t> (</a:t>
            </a:r>
            <a:r>
              <a:rPr lang="en-US" sz="1600" dirty="0" err="1" smtClean="0">
                <a:solidFill>
                  <a:srgbClr val="F79646"/>
                </a:solidFill>
                <a:latin typeface="Corbel"/>
                <a:cs typeface="Corbel"/>
              </a:rPr>
              <a:t>spectropolarimetry</a:t>
            </a:r>
            <a:r>
              <a:rPr lang="en-US" sz="1600" dirty="0" smtClean="0">
                <a:latin typeface="Corbel"/>
                <a:cs typeface="Corbel"/>
              </a:rPr>
              <a:t>).</a:t>
            </a:r>
            <a:endParaRPr lang="en-US" sz="1600" dirty="0">
              <a:latin typeface="Corbel"/>
              <a:cs typeface="Corbel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42026" y="3734349"/>
            <a:ext cx="2605088" cy="2208213"/>
            <a:chOff x="6042026" y="3734349"/>
            <a:chExt cx="2605088" cy="2208213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2026" y="3734349"/>
              <a:ext cx="2605088" cy="220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6" name="Picture 11" descr="exoplanet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579324" y="4802528"/>
              <a:ext cx="349403" cy="344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80096" y="3816018"/>
            <a:ext cx="5185904" cy="212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Wingdings" charset="0"/>
              <a:buNone/>
            </a:pPr>
            <a:r>
              <a:rPr lang="en-US" sz="1600" dirty="0" smtClean="0">
                <a:solidFill>
                  <a:schemeClr val="folHlink"/>
                </a:solidFill>
                <a:latin typeface="Corbel"/>
                <a:cs typeface="Corbel"/>
              </a:rPr>
              <a:t>Stars hosting short period planets may have active regions caused by tidal or magnetic interactions between the star and planet </a:t>
            </a:r>
          </a:p>
          <a:p>
            <a:pPr marL="0" indent="0" algn="ctr">
              <a:lnSpc>
                <a:spcPct val="90000"/>
              </a:lnSpc>
              <a:buFont typeface="Wingdings" charset="0"/>
              <a:buNone/>
            </a:pPr>
            <a:r>
              <a:rPr lang="en-US" sz="1100" dirty="0" smtClean="0">
                <a:solidFill>
                  <a:srgbClr val="000000"/>
                </a:solidFill>
                <a:latin typeface="Corbel"/>
                <a:cs typeface="Corbel"/>
              </a:rPr>
              <a:t>(Kuntz et al. 2000; </a:t>
            </a:r>
            <a:r>
              <a:rPr lang="en-US" sz="1100" dirty="0" err="1" smtClean="0">
                <a:solidFill>
                  <a:srgbClr val="000000"/>
                </a:solidFill>
                <a:latin typeface="Corbel"/>
                <a:cs typeface="Corbel"/>
              </a:rPr>
              <a:t>Ip</a:t>
            </a:r>
            <a:r>
              <a:rPr lang="en-US" sz="1100" dirty="0" smtClean="0">
                <a:solidFill>
                  <a:srgbClr val="000000"/>
                </a:solidFill>
                <a:latin typeface="Corbel"/>
                <a:cs typeface="Corbel"/>
              </a:rPr>
              <a:t>, Kopp, &amp; Hu 2004).</a:t>
            </a:r>
          </a:p>
          <a:p>
            <a:pPr marL="0" indent="0" algn="ctr">
              <a:lnSpc>
                <a:spcPct val="90000"/>
              </a:lnSpc>
              <a:buFont typeface="Wingdings" charset="0"/>
              <a:buNone/>
            </a:pPr>
            <a:endParaRPr lang="en-US" sz="1100" dirty="0" smtClean="0">
              <a:solidFill>
                <a:srgbClr val="FFDC5D"/>
              </a:solidFill>
              <a:latin typeface="Corbel"/>
              <a:cs typeface="Corbel"/>
            </a:endParaRPr>
          </a:p>
          <a:p>
            <a:pPr marL="0" indent="0" algn="ctr">
              <a:lnSpc>
                <a:spcPct val="90000"/>
              </a:lnSpc>
              <a:buFont typeface="Wingdings" charset="0"/>
              <a:buNone/>
            </a:pPr>
            <a:r>
              <a:rPr lang="en-US" sz="1600" dirty="0" smtClean="0">
                <a:solidFill>
                  <a:srgbClr val="F79646"/>
                </a:solidFill>
                <a:latin typeface="Corbel"/>
                <a:cs typeface="Corbel"/>
              </a:rPr>
              <a:t>Time-series </a:t>
            </a:r>
            <a:r>
              <a:rPr lang="en-US" sz="1600" dirty="0" err="1" smtClean="0">
                <a:solidFill>
                  <a:srgbClr val="F79646"/>
                </a:solidFill>
                <a:latin typeface="Corbel"/>
                <a:cs typeface="Corbel"/>
              </a:rPr>
              <a:t>spectropolarimetry</a:t>
            </a:r>
            <a:endParaRPr lang="en-US" sz="1600" dirty="0" smtClean="0">
              <a:solidFill>
                <a:srgbClr val="F79646"/>
              </a:solidFill>
              <a:latin typeface="Corbel"/>
              <a:cs typeface="Corbel"/>
            </a:endParaRPr>
          </a:p>
          <a:p>
            <a:pPr marL="0" indent="0" algn="ctr">
              <a:lnSpc>
                <a:spcPct val="90000"/>
              </a:lnSpc>
              <a:buFont typeface="Wingdings" charset="0"/>
              <a:buNone/>
            </a:pPr>
            <a:r>
              <a:rPr lang="en-US" sz="1600" dirty="0" smtClean="0">
                <a:solidFill>
                  <a:srgbClr val="F79646"/>
                </a:solidFill>
                <a:latin typeface="Corbel"/>
                <a:cs typeface="Corbel"/>
              </a:rPr>
              <a:t> of cool stars (M type) with short period planets</a:t>
            </a:r>
          </a:p>
          <a:p>
            <a:pPr marL="0" indent="0" algn="ctr">
              <a:lnSpc>
                <a:spcPct val="90000"/>
              </a:lnSpc>
              <a:buFont typeface="Wingdings" charset="0"/>
              <a:buNone/>
            </a:pPr>
            <a:r>
              <a:rPr lang="en-US" sz="1600" dirty="0" smtClean="0">
                <a:solidFill>
                  <a:srgbClr val="F79646"/>
                </a:solidFill>
                <a:latin typeface="Corbel"/>
                <a:cs typeface="Corbel"/>
              </a:rPr>
              <a:t> can search for these effects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1100" dirty="0" smtClean="0">
                <a:solidFill>
                  <a:srgbClr val="000000"/>
                </a:solidFill>
                <a:latin typeface="Corbel"/>
                <a:cs typeface="Corbel"/>
              </a:rPr>
              <a:t>(Focardi </a:t>
            </a: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et al</a:t>
            </a:r>
            <a:r>
              <a:rPr lang="en-US" sz="1100" dirty="0" smtClean="0">
                <a:solidFill>
                  <a:srgbClr val="000000"/>
                </a:solidFill>
                <a:latin typeface="Corbel"/>
                <a:cs typeface="Corbel"/>
              </a:rPr>
              <a:t>., SPIE 2012)</a:t>
            </a: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.</a:t>
            </a:r>
          </a:p>
          <a:p>
            <a:pPr marL="0" indent="0" algn="ctr">
              <a:lnSpc>
                <a:spcPct val="90000"/>
              </a:lnSpc>
              <a:buFont typeface="Wingdings" charset="0"/>
              <a:buNone/>
            </a:pPr>
            <a:endParaRPr lang="en-US" sz="1100" dirty="0">
              <a:solidFill>
                <a:srgbClr val="000000"/>
              </a:solidFill>
              <a:latin typeface="Corbel"/>
              <a:cs typeface="Corbel"/>
            </a:endParaRPr>
          </a:p>
          <a:p>
            <a:pPr marL="0" indent="0" algn="ctr">
              <a:lnSpc>
                <a:spcPct val="90000"/>
              </a:lnSpc>
              <a:buFont typeface="Wingdings" charset="0"/>
              <a:buNone/>
            </a:pPr>
            <a:endParaRPr lang="it-IT" sz="1600" dirty="0">
              <a:solidFill>
                <a:srgbClr val="F79646"/>
              </a:solidFill>
              <a:latin typeface="Corbel"/>
              <a:cs typeface="Corbe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0787" y="1625604"/>
            <a:ext cx="1956327" cy="195632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97739" y="6159500"/>
            <a:ext cx="8680450" cy="659270"/>
            <a:chOff x="197739" y="6159500"/>
            <a:chExt cx="8680450" cy="65927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97739" y="6159500"/>
              <a:ext cx="868045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1800663" y="6346245"/>
              <a:ext cx="561924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M. Focardi 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-  e-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COST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Conference Firenze, 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2013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September 25</a:t>
              </a:r>
              <a:r>
                <a:rPr lang="en-US" sz="1600" i="1" baseline="30000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th</a:t>
              </a:r>
              <a:endParaRPr lang="en-US" sz="1600" i="1" dirty="0">
                <a:solidFill>
                  <a:srgbClr val="000000"/>
                </a:solidFill>
                <a:latin typeface="Corbel"/>
                <a:cs typeface="Corbel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096" y="6262158"/>
              <a:ext cx="540537" cy="54053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054941" y="6239003"/>
              <a:ext cx="592509" cy="579767"/>
            </a:xfrm>
            <a:prstGeom prst="rect">
              <a:avLst/>
            </a:prstGeom>
          </p:spPr>
        </p:pic>
      </p:grpSp>
      <p:sp>
        <p:nvSpPr>
          <p:cNvPr id="3" name="Right Arrow 2"/>
          <p:cNvSpPr/>
          <p:nvPr/>
        </p:nvSpPr>
        <p:spPr>
          <a:xfrm rot="20181058" flipH="1">
            <a:off x="6299539" y="4628260"/>
            <a:ext cx="304491" cy="1026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55265" y="4252193"/>
            <a:ext cx="592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rgbClr val="FF0000"/>
                </a:solidFill>
                <a:latin typeface="Corbel"/>
                <a:cs typeface="Corbel"/>
              </a:rPr>
              <a:t>B</a:t>
            </a:r>
            <a:r>
              <a:rPr lang="en-US" sz="1600" b="1" baseline="-25000" dirty="0" smtClean="0">
                <a:solidFill>
                  <a:srgbClr val="FF0000"/>
                </a:solidFill>
                <a:latin typeface="Corbel"/>
                <a:cs typeface="Corbel"/>
              </a:rPr>
              <a:t>L</a:t>
            </a:r>
            <a:r>
              <a:rPr lang="en-US" sz="1200" b="1" dirty="0" smtClean="0">
                <a:solidFill>
                  <a:srgbClr val="FF0000"/>
                </a:solidFill>
                <a:latin typeface="Corbel"/>
                <a:cs typeface="Corbel"/>
              </a:rPr>
              <a:t>(</a:t>
            </a:r>
            <a:r>
              <a:rPr lang="en-US" sz="1200" b="1" dirty="0" err="1" smtClean="0">
                <a:solidFill>
                  <a:srgbClr val="FF0000"/>
                </a:solidFill>
                <a:latin typeface="Corbel"/>
                <a:cs typeface="Corbel"/>
              </a:rPr>
              <a:t>Φ</a:t>
            </a:r>
            <a:r>
              <a:rPr lang="en-US" sz="1200" b="1" dirty="0" smtClean="0">
                <a:solidFill>
                  <a:srgbClr val="FF0000"/>
                </a:solidFill>
                <a:latin typeface="Corbel"/>
                <a:cs typeface="Corbel"/>
              </a:rPr>
              <a:t>)</a:t>
            </a:r>
            <a:endParaRPr lang="en-US" sz="1200" b="1" dirty="0">
              <a:solidFill>
                <a:srgbClr val="FF0000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1301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9"/>
          <p:cNvGrpSpPr>
            <a:grpSpLocks/>
          </p:cNvGrpSpPr>
          <p:nvPr/>
        </p:nvGrpSpPr>
        <p:grpSpPr bwMode="auto">
          <a:xfrm>
            <a:off x="1278303" y="1157391"/>
            <a:ext cx="6776638" cy="4187449"/>
            <a:chOff x="672" y="648"/>
            <a:chExt cx="4512" cy="2952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648"/>
              <a:ext cx="4512" cy="2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1704" y="848"/>
              <a:ext cx="296" cy="124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197738" y="516043"/>
            <a:ext cx="2494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ＭＳ Ｐゴシック" pitchFamily="-1" charset="-128"/>
                <a:cs typeface="Arial"/>
              </a:rPr>
              <a:t>Introduction</a:t>
            </a:r>
            <a:endParaRPr lang="en-US" sz="28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811451" y="835397"/>
            <a:ext cx="451199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570" y="187878"/>
            <a:ext cx="1976741" cy="1339949"/>
          </a:xfrm>
          <a:prstGeom prst="rect">
            <a:avLst/>
          </a:prstGeom>
        </p:spPr>
      </p:pic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223139" y="5447573"/>
            <a:ext cx="868045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1600" b="1" dirty="0" smtClean="0">
                <a:solidFill>
                  <a:srgbClr val="FF6600"/>
                </a:solidFill>
                <a:latin typeface="Corbel"/>
                <a:cs typeface="Corbel"/>
              </a:rPr>
              <a:t>-&gt; </a:t>
            </a:r>
            <a:r>
              <a:rPr lang="en-US" sz="1600" dirty="0" smtClean="0">
                <a:latin typeface="Corbel"/>
                <a:cs typeface="Corbel"/>
              </a:rPr>
              <a:t>for </a:t>
            </a:r>
            <a:r>
              <a:rPr lang="en-US" sz="1600" dirty="0" smtClean="0">
                <a:solidFill>
                  <a:srgbClr val="FF6600"/>
                </a:solidFill>
                <a:latin typeface="Corbel"/>
                <a:cs typeface="Corbel"/>
              </a:rPr>
              <a:t>1-meter </a:t>
            </a:r>
            <a:r>
              <a:rPr lang="en-US" sz="1600" dirty="0">
                <a:solidFill>
                  <a:srgbClr val="FF6600"/>
                </a:solidFill>
                <a:latin typeface="Corbel"/>
                <a:cs typeface="Corbel"/>
              </a:rPr>
              <a:t>class </a:t>
            </a:r>
            <a:r>
              <a:rPr lang="en-US" sz="1600" dirty="0" smtClean="0">
                <a:solidFill>
                  <a:srgbClr val="FF6600"/>
                </a:solidFill>
                <a:latin typeface="Corbel"/>
                <a:cs typeface="Corbel"/>
              </a:rPr>
              <a:t>telescope </a:t>
            </a:r>
            <a:r>
              <a:rPr lang="en-US" sz="1600" dirty="0" smtClean="0">
                <a:latin typeface="Corbel"/>
                <a:cs typeface="Corbel"/>
              </a:rPr>
              <a:t>it is possible to reach </a:t>
            </a:r>
            <a:r>
              <a:rPr lang="en-US" sz="1600" b="1" dirty="0">
                <a:solidFill>
                  <a:srgbClr val="FF6600"/>
                </a:solidFill>
                <a:latin typeface="Corbel"/>
                <a:cs typeface="Corbel"/>
              </a:rPr>
              <a:t>a </a:t>
            </a:r>
            <a:r>
              <a:rPr lang="en-US" sz="1600" b="1" dirty="0" smtClean="0">
                <a:solidFill>
                  <a:srgbClr val="FF6600"/>
                </a:solidFill>
                <a:latin typeface="Corbel"/>
                <a:cs typeface="Corbel"/>
              </a:rPr>
              <a:t>noise level of 10</a:t>
            </a:r>
            <a:r>
              <a:rPr lang="en-US" sz="1600" b="1" baseline="30000" dirty="0" smtClean="0">
                <a:solidFill>
                  <a:srgbClr val="FF6600"/>
                </a:solidFill>
                <a:latin typeface="Corbel"/>
                <a:cs typeface="Corbel"/>
              </a:rPr>
              <a:t>-3 </a:t>
            </a:r>
            <a:r>
              <a:rPr lang="en-US" sz="1600" dirty="0" smtClean="0">
                <a:latin typeface="Corbel"/>
                <a:cs typeface="Corbel"/>
              </a:rPr>
              <a:t>in </a:t>
            </a:r>
            <a:r>
              <a:rPr lang="en-US" sz="1600" b="1" dirty="0" smtClean="0">
                <a:solidFill>
                  <a:srgbClr val="FF6600"/>
                </a:solidFill>
                <a:latin typeface="Corbel"/>
                <a:cs typeface="Corbel"/>
              </a:rPr>
              <a:t>1 </a:t>
            </a:r>
            <a:r>
              <a:rPr lang="en-US" sz="1600" b="1" dirty="0" err="1" smtClean="0">
                <a:solidFill>
                  <a:srgbClr val="FF6600"/>
                </a:solidFill>
                <a:latin typeface="Corbel"/>
                <a:cs typeface="Corbel"/>
              </a:rPr>
              <a:t>hr</a:t>
            </a:r>
            <a:r>
              <a:rPr lang="en-US" sz="1600" b="1" dirty="0" smtClean="0">
                <a:solidFill>
                  <a:srgbClr val="FF6600"/>
                </a:solidFill>
                <a:latin typeface="Corbel"/>
                <a:cs typeface="Corbel"/>
              </a:rPr>
              <a:t> </a:t>
            </a:r>
            <a:r>
              <a:rPr lang="en-US" sz="1600" dirty="0">
                <a:latin typeface="Corbel"/>
                <a:cs typeface="Corbel"/>
              </a:rPr>
              <a:t>of integration time for a </a:t>
            </a:r>
            <a:r>
              <a:rPr lang="en-US" sz="1600" b="1" dirty="0" smtClean="0">
                <a:solidFill>
                  <a:srgbClr val="FF6600"/>
                </a:solidFill>
                <a:latin typeface="Corbel"/>
                <a:cs typeface="Corbel"/>
              </a:rPr>
              <a:t>mV ~ 5÷6 </a:t>
            </a:r>
            <a:r>
              <a:rPr lang="en-US" sz="1600" dirty="0" smtClean="0">
                <a:latin typeface="Corbel"/>
                <a:cs typeface="Corbel"/>
              </a:rPr>
              <a:t>star</a:t>
            </a:r>
            <a:r>
              <a:rPr lang="en-US" sz="1600" dirty="0">
                <a:latin typeface="Corbel"/>
                <a:cs typeface="Corbel"/>
              </a:rPr>
              <a:t> </a:t>
            </a:r>
            <a:r>
              <a:rPr lang="en-US" sz="1600" b="1" dirty="0" smtClean="0">
                <a:solidFill>
                  <a:srgbClr val="FF6600"/>
                </a:solidFill>
                <a:latin typeface="Corbel"/>
                <a:cs typeface="Corbel"/>
              </a:rPr>
              <a:t>-</a:t>
            </a:r>
            <a:r>
              <a:rPr lang="en-US" sz="1600" b="1" dirty="0">
                <a:solidFill>
                  <a:srgbClr val="FF6600"/>
                </a:solidFill>
                <a:latin typeface="Corbel"/>
                <a:cs typeface="Corbel"/>
              </a:rPr>
              <a:t>&gt;</a:t>
            </a:r>
            <a:r>
              <a:rPr lang="en-US" sz="1600" dirty="0">
                <a:latin typeface="Corbel"/>
                <a:cs typeface="Corbel"/>
              </a:rPr>
              <a:t> quite </a:t>
            </a:r>
            <a:r>
              <a:rPr lang="en-US" sz="1600" dirty="0" smtClean="0">
                <a:latin typeface="Corbel"/>
                <a:cs typeface="Corbel"/>
              </a:rPr>
              <a:t>compliant (e.g.) with </a:t>
            </a:r>
            <a:r>
              <a:rPr lang="en-US" sz="1600" b="1" dirty="0" err="1">
                <a:solidFill>
                  <a:srgbClr val="FF6600"/>
                </a:solidFill>
                <a:latin typeface="Corbel"/>
                <a:cs typeface="Corbel"/>
              </a:rPr>
              <a:t>EChO</a:t>
            </a:r>
            <a:r>
              <a:rPr lang="en-US" sz="1600" dirty="0">
                <a:latin typeface="Corbel"/>
                <a:cs typeface="Corbel"/>
              </a:rPr>
              <a:t> </a:t>
            </a:r>
            <a:r>
              <a:rPr lang="en-US" sz="1600" dirty="0" smtClean="0">
                <a:latin typeface="Corbel"/>
                <a:cs typeface="Corbel"/>
              </a:rPr>
              <a:t>targets (</a:t>
            </a:r>
            <a:r>
              <a:rPr lang="en-US" sz="1600" dirty="0" err="1" smtClean="0">
                <a:latin typeface="Corbel"/>
                <a:cs typeface="Corbel"/>
              </a:rPr>
              <a:t>mK</a:t>
            </a:r>
            <a:r>
              <a:rPr lang="en-US" sz="1600" dirty="0" smtClean="0">
                <a:latin typeface="Corbel"/>
                <a:cs typeface="Corbel"/>
              </a:rPr>
              <a:t> ~4÷9) </a:t>
            </a:r>
            <a:r>
              <a:rPr lang="en-US" sz="1600" dirty="0">
                <a:latin typeface="Corbel"/>
                <a:cs typeface="Corbel"/>
              </a:rPr>
              <a:t>and hot </a:t>
            </a:r>
            <a:r>
              <a:rPr lang="en-US" sz="1600" dirty="0" err="1">
                <a:latin typeface="Corbel"/>
                <a:cs typeface="Corbel"/>
              </a:rPr>
              <a:t>J</a:t>
            </a:r>
            <a:r>
              <a:rPr lang="en-US" sz="1600" dirty="0" err="1" smtClean="0">
                <a:latin typeface="Corbel"/>
                <a:cs typeface="Corbel"/>
              </a:rPr>
              <a:t>upiters</a:t>
            </a:r>
            <a:r>
              <a:rPr lang="en-US" sz="1600" dirty="0" smtClean="0">
                <a:latin typeface="Corbel"/>
                <a:cs typeface="Corbel"/>
              </a:rPr>
              <a:t> </a:t>
            </a:r>
            <a:r>
              <a:rPr lang="en-US" sz="1600" dirty="0">
                <a:latin typeface="Corbel"/>
                <a:cs typeface="Corbel"/>
              </a:rPr>
              <a:t>transit </a:t>
            </a:r>
            <a:r>
              <a:rPr lang="en-US" sz="1600" dirty="0" smtClean="0">
                <a:latin typeface="Corbel"/>
                <a:cs typeface="Corbel"/>
              </a:rPr>
              <a:t>times</a:t>
            </a:r>
            <a:endParaRPr lang="en-US" sz="1600" dirty="0">
              <a:latin typeface="Corbel"/>
              <a:cs typeface="Corbe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739" y="2245622"/>
            <a:ext cx="17667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latin typeface="Corbel"/>
                <a:cs typeface="Corbel"/>
              </a:rPr>
              <a:t>O. </a:t>
            </a:r>
            <a:r>
              <a:rPr lang="en-US" sz="1600" i="1" dirty="0" err="1">
                <a:latin typeface="Corbel"/>
                <a:cs typeface="Corbel"/>
              </a:rPr>
              <a:t>Kochukhov</a:t>
            </a:r>
            <a:r>
              <a:rPr lang="en-US" sz="1600" i="1" dirty="0">
                <a:latin typeface="Corbel"/>
                <a:cs typeface="Corbel"/>
              </a:rPr>
              <a:t> </a:t>
            </a:r>
            <a:r>
              <a:rPr lang="en-US" sz="1600" i="1" dirty="0" smtClean="0">
                <a:latin typeface="Corbel"/>
                <a:cs typeface="Corbel"/>
              </a:rPr>
              <a:t>&amp; </a:t>
            </a:r>
          </a:p>
          <a:p>
            <a:r>
              <a:rPr lang="en-US" sz="1600" i="1" dirty="0" smtClean="0">
                <a:latin typeface="Corbel"/>
                <a:cs typeface="Corbel"/>
              </a:rPr>
              <a:t>N</a:t>
            </a:r>
            <a:r>
              <a:rPr lang="en-US" sz="1600" i="1" dirty="0">
                <a:latin typeface="Corbel"/>
                <a:cs typeface="Corbel"/>
              </a:rPr>
              <a:t>. </a:t>
            </a:r>
            <a:r>
              <a:rPr lang="en-US" sz="1600" i="1" dirty="0" err="1" smtClean="0">
                <a:latin typeface="Corbel"/>
                <a:cs typeface="Corbel"/>
              </a:rPr>
              <a:t>Piskunov</a:t>
            </a:r>
            <a:r>
              <a:rPr lang="en-US" sz="1600" dirty="0" smtClean="0">
                <a:latin typeface="Corbel"/>
                <a:cs typeface="Corbel"/>
              </a:rPr>
              <a:t>, </a:t>
            </a:r>
          </a:p>
          <a:p>
            <a:r>
              <a:rPr lang="en-US" sz="1600" dirty="0" smtClean="0">
                <a:latin typeface="Corbel"/>
                <a:cs typeface="Corbel"/>
              </a:rPr>
              <a:t>IAU Proceed. 2008</a:t>
            </a:r>
            <a:endParaRPr lang="en-US" sz="1600" dirty="0">
              <a:latin typeface="Corbel"/>
              <a:cs typeface="Corbe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97739" y="6159500"/>
            <a:ext cx="8680450" cy="659270"/>
            <a:chOff x="197739" y="6159500"/>
            <a:chExt cx="8680450" cy="65927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97739" y="6159500"/>
              <a:ext cx="868045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1800663" y="6346245"/>
              <a:ext cx="561924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M. Focardi 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-  e-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COST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Conference Firenze, 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2013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September 25</a:t>
              </a:r>
              <a:r>
                <a:rPr lang="en-US" sz="1600" i="1" baseline="30000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th</a:t>
              </a:r>
              <a:endParaRPr lang="en-US" sz="1600" i="1" dirty="0">
                <a:solidFill>
                  <a:srgbClr val="000000"/>
                </a:solidFill>
                <a:latin typeface="Corbel"/>
                <a:cs typeface="Corbel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096" y="6262158"/>
              <a:ext cx="540537" cy="54053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054941" y="6239003"/>
              <a:ext cx="592509" cy="579767"/>
            </a:xfrm>
            <a:prstGeom prst="rect">
              <a:avLst/>
            </a:prstGeom>
          </p:spPr>
        </p:pic>
      </p:grpSp>
      <p:cxnSp>
        <p:nvCxnSpPr>
          <p:cNvPr id="5" name="Straight Arrow Connector 4"/>
          <p:cNvCxnSpPr/>
          <p:nvPr/>
        </p:nvCxnSpPr>
        <p:spPr>
          <a:xfrm flipH="1">
            <a:off x="5906635" y="3068152"/>
            <a:ext cx="35333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470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738" y="516043"/>
            <a:ext cx="2494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ＭＳ Ｐゴシック" pitchFamily="-1" charset="-128"/>
                <a:cs typeface="Arial"/>
              </a:rPr>
              <a:t>Introduction</a:t>
            </a:r>
            <a:endParaRPr lang="en-US" sz="28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811451" y="835397"/>
            <a:ext cx="451199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570" y="187878"/>
            <a:ext cx="1976741" cy="1339949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64458" y="1600201"/>
            <a:ext cx="8624048" cy="1851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smtClean="0">
                <a:latin typeface="Corbel"/>
                <a:cs typeface="Corbel"/>
              </a:rPr>
              <a:t>The polarization state of radiation is represented in terms of the </a:t>
            </a:r>
            <a:r>
              <a:rPr lang="en-GB" sz="1600" b="1" dirty="0" smtClean="0">
                <a:solidFill>
                  <a:srgbClr val="FF6600"/>
                </a:solidFill>
                <a:latin typeface="Corbel"/>
                <a:cs typeface="Corbel"/>
              </a:rPr>
              <a:t>Stokes vector  S = (I, Q, U, V)</a:t>
            </a:r>
            <a:r>
              <a:rPr lang="en-GB" sz="1600" b="1" baseline="30000" dirty="0" smtClean="0">
                <a:solidFill>
                  <a:srgbClr val="FF6600"/>
                </a:solidFill>
                <a:latin typeface="Corbel"/>
                <a:cs typeface="Corbel"/>
              </a:rPr>
              <a:t>T</a:t>
            </a:r>
            <a:r>
              <a:rPr lang="en-GB" sz="1600" dirty="0" smtClean="0">
                <a:latin typeface="Corbel"/>
                <a:cs typeface="Corbel"/>
              </a:rPr>
              <a:t>. </a:t>
            </a:r>
          </a:p>
          <a:p>
            <a:pPr marL="0" indent="0">
              <a:buNone/>
            </a:pPr>
            <a:r>
              <a:rPr lang="en-US" sz="1600" dirty="0" smtClean="0">
                <a:latin typeface="Corbel"/>
                <a:cs typeface="Corbel"/>
              </a:rPr>
              <a:t>Multiple </a:t>
            </a:r>
            <a:r>
              <a:rPr lang="en-US" sz="1600" dirty="0">
                <a:latin typeface="Corbel"/>
                <a:cs typeface="Corbel"/>
              </a:rPr>
              <a:t>information are required to even partially characterize the polarization state of a scene</a:t>
            </a:r>
            <a:r>
              <a:rPr lang="en-US" sz="1600" dirty="0" smtClean="0">
                <a:latin typeface="Corbel"/>
                <a:cs typeface="Corbel"/>
              </a:rPr>
              <a:t>.</a:t>
            </a:r>
          </a:p>
          <a:p>
            <a:pPr marL="0" indent="0">
              <a:buNone/>
            </a:pPr>
            <a:r>
              <a:rPr lang="en-US" sz="1600" dirty="0" smtClean="0">
                <a:latin typeface="Corbel"/>
                <a:cs typeface="Corbel"/>
              </a:rPr>
              <a:t>Traditional </a:t>
            </a:r>
            <a:r>
              <a:rPr lang="en-US" sz="1600" dirty="0">
                <a:latin typeface="Corbel"/>
                <a:cs typeface="Corbel"/>
              </a:rPr>
              <a:t>methods collect these data acquiring multiple </a:t>
            </a:r>
            <a:r>
              <a:rPr lang="en-US" sz="1600" dirty="0" smtClean="0">
                <a:latin typeface="Corbel"/>
                <a:cs typeface="Corbel"/>
              </a:rPr>
              <a:t>frames:</a:t>
            </a:r>
          </a:p>
          <a:p>
            <a:pPr marL="0" indent="0">
              <a:buNone/>
            </a:pPr>
            <a:endParaRPr lang="en-US" sz="1600" dirty="0" smtClean="0">
              <a:latin typeface="Corbel"/>
              <a:cs typeface="Corbel"/>
            </a:endParaRPr>
          </a:p>
          <a:p>
            <a:pPr indent="373063">
              <a:buFont typeface="Wingdings" charset="2"/>
              <a:buChar char="ü"/>
            </a:pPr>
            <a:r>
              <a:rPr lang="en-US" sz="1600" b="1" dirty="0" smtClean="0">
                <a:solidFill>
                  <a:srgbClr val="FF6600"/>
                </a:solidFill>
                <a:latin typeface="Corbel"/>
                <a:cs typeface="Corbel"/>
              </a:rPr>
              <a:t>simultaneously</a:t>
            </a:r>
            <a:r>
              <a:rPr lang="en-US" sz="1600" dirty="0" smtClean="0">
                <a:latin typeface="Corbel"/>
                <a:cs typeface="Corbel"/>
              </a:rPr>
              <a:t> </a:t>
            </a:r>
            <a:r>
              <a:rPr lang="en-US" sz="1600" dirty="0">
                <a:latin typeface="Corbel"/>
                <a:cs typeface="Corbel"/>
              </a:rPr>
              <a:t>by using separate </a:t>
            </a:r>
            <a:r>
              <a:rPr lang="en-US" sz="1600" dirty="0" smtClean="0">
                <a:latin typeface="Corbel"/>
                <a:cs typeface="Corbel"/>
              </a:rPr>
              <a:t>cameras and detectors;</a:t>
            </a:r>
          </a:p>
          <a:p>
            <a:pPr indent="373063">
              <a:buFont typeface="Wingdings" charset="2"/>
              <a:buChar char="ü"/>
            </a:pPr>
            <a:r>
              <a:rPr lang="en-US" sz="1600" b="1" dirty="0" smtClean="0">
                <a:solidFill>
                  <a:srgbClr val="FF6600"/>
                </a:solidFill>
                <a:latin typeface="Corbel"/>
                <a:cs typeface="Corbel"/>
              </a:rPr>
              <a:t>sequentially</a:t>
            </a:r>
            <a:r>
              <a:rPr lang="en-US" sz="1600" dirty="0" smtClean="0">
                <a:latin typeface="Corbel"/>
                <a:cs typeface="Corbel"/>
              </a:rPr>
              <a:t> </a:t>
            </a:r>
            <a:r>
              <a:rPr lang="en-US" sz="1600" dirty="0">
                <a:latin typeface="Corbel"/>
                <a:cs typeface="Corbel"/>
              </a:rPr>
              <a:t>with a single </a:t>
            </a:r>
            <a:r>
              <a:rPr lang="en-US" sz="1600" dirty="0" smtClean="0">
                <a:latin typeface="Corbel"/>
                <a:cs typeface="Corbel"/>
              </a:rPr>
              <a:t>detector. </a:t>
            </a:r>
            <a:endParaRPr lang="en-US" sz="1600" dirty="0">
              <a:latin typeface="Corbel"/>
              <a:cs typeface="Corbe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92" y="3712341"/>
            <a:ext cx="1628452" cy="13776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894" y="3927461"/>
            <a:ext cx="1628452" cy="13776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074" y="4158261"/>
            <a:ext cx="1628452" cy="13776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018" y="4401153"/>
            <a:ext cx="1628452" cy="13776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032" y="3991829"/>
            <a:ext cx="1656000" cy="1544056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 flipV="1">
            <a:off x="4188126" y="4809025"/>
            <a:ext cx="1337081" cy="280940"/>
          </a:xfrm>
          <a:prstGeom prst="rightArrow">
            <a:avLst>
              <a:gd name="adj1" fmla="val 35750"/>
              <a:gd name="adj2" fmla="val 927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7019536" y="4000597"/>
            <a:ext cx="490066" cy="5400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97739" y="6159500"/>
            <a:ext cx="8680450" cy="659270"/>
            <a:chOff x="197739" y="6159500"/>
            <a:chExt cx="8680450" cy="65927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97739" y="6159500"/>
              <a:ext cx="868045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800663" y="6346245"/>
              <a:ext cx="561924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M. Focardi 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-  e-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COST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Conference Firenze, 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2013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September 25</a:t>
              </a:r>
              <a:r>
                <a:rPr lang="en-US" sz="1600" i="1" baseline="30000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th</a:t>
              </a:r>
              <a:endParaRPr lang="en-US" sz="1600" i="1" dirty="0">
                <a:solidFill>
                  <a:srgbClr val="000000"/>
                </a:solidFill>
                <a:latin typeface="Corbel"/>
                <a:cs typeface="Corbel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096" y="6262158"/>
              <a:ext cx="540537" cy="54053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054941" y="6239003"/>
              <a:ext cx="592509" cy="579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75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738" y="516043"/>
            <a:ext cx="2494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ＭＳ Ｐゴシック" pitchFamily="-1" charset="-128"/>
                <a:cs typeface="Arial"/>
              </a:rPr>
              <a:t>Introduction</a:t>
            </a:r>
            <a:endParaRPr lang="en-US" sz="28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811451" y="835397"/>
            <a:ext cx="451199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570" y="187878"/>
            <a:ext cx="1976741" cy="1339949"/>
          </a:xfrm>
          <a:prstGeom prst="rect">
            <a:avLst/>
          </a:prstGeom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64458" y="1613828"/>
            <a:ext cx="8382992" cy="20336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en-US" sz="1700" dirty="0">
                <a:latin typeface="Corbel"/>
                <a:cs typeface="Corbel"/>
              </a:rPr>
              <a:t>Registration of multiple images </a:t>
            </a:r>
            <a:r>
              <a:rPr lang="en-US" sz="1700" dirty="0" smtClean="0">
                <a:latin typeface="Corbel"/>
                <a:cs typeface="Corbel"/>
              </a:rPr>
              <a:t>is troublesome cause </a:t>
            </a:r>
            <a:r>
              <a:rPr lang="en-US" sz="1700" dirty="0">
                <a:latin typeface="Corbel"/>
                <a:cs typeface="Corbel"/>
              </a:rPr>
              <a:t>the need to correct either for </a:t>
            </a:r>
            <a:r>
              <a:rPr lang="en-US" sz="1700" dirty="0">
                <a:solidFill>
                  <a:srgbClr val="FF6600"/>
                </a:solidFill>
                <a:latin typeface="Corbel"/>
                <a:cs typeface="Corbel"/>
              </a:rPr>
              <a:t>temporal variation</a:t>
            </a:r>
            <a:r>
              <a:rPr lang="en-US" sz="1700" dirty="0">
                <a:latin typeface="Corbel"/>
                <a:cs typeface="Corbel"/>
              </a:rPr>
              <a:t> of the scene or, in case of simultaneous acquisition, for </a:t>
            </a:r>
            <a:r>
              <a:rPr lang="en-US" sz="1700" dirty="0" smtClean="0">
                <a:latin typeface="Corbel"/>
                <a:cs typeface="Corbel"/>
              </a:rPr>
              <a:t>(e.g.) both </a:t>
            </a:r>
            <a:r>
              <a:rPr lang="en-US" sz="1700" dirty="0">
                <a:latin typeface="Corbel"/>
                <a:cs typeface="Corbel"/>
              </a:rPr>
              <a:t>mechanical </a:t>
            </a:r>
            <a:r>
              <a:rPr lang="en-US" sz="1700" dirty="0" smtClean="0">
                <a:latin typeface="Corbel"/>
                <a:cs typeface="Corbel"/>
              </a:rPr>
              <a:t>and optical misalignment and the use of </a:t>
            </a:r>
            <a:r>
              <a:rPr lang="en-US" sz="1700" dirty="0" smtClean="0">
                <a:solidFill>
                  <a:srgbClr val="FF6600"/>
                </a:solidFill>
                <a:latin typeface="Corbel"/>
                <a:cs typeface="Corbel"/>
              </a:rPr>
              <a:t>several detectors</a:t>
            </a:r>
            <a:r>
              <a:rPr lang="en-US" sz="1700" dirty="0" smtClean="0">
                <a:latin typeface="Corbel"/>
                <a:cs typeface="Corbel"/>
              </a:rPr>
              <a:t>.</a:t>
            </a:r>
            <a:endParaRPr lang="en-US" sz="1700" dirty="0">
              <a:latin typeface="Corbel"/>
              <a:cs typeface="Corbel"/>
            </a:endParaRPr>
          </a:p>
          <a:p>
            <a:pPr marL="0" indent="0">
              <a:buNone/>
            </a:pPr>
            <a:endParaRPr lang="en-US" sz="1700" dirty="0" smtClean="0">
              <a:latin typeface="Corbel"/>
              <a:cs typeface="Corbel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en-GB" sz="1700" dirty="0">
                <a:latin typeface="Corbel"/>
                <a:cs typeface="Corbel"/>
              </a:rPr>
              <a:t>An ideal polarization analyser </a:t>
            </a:r>
            <a:r>
              <a:rPr lang="en-GB" sz="1700" dirty="0" smtClean="0">
                <a:latin typeface="Corbel"/>
                <a:cs typeface="Corbel"/>
              </a:rPr>
              <a:t>should </a:t>
            </a:r>
            <a:r>
              <a:rPr lang="en-GB" sz="1700" dirty="0">
                <a:latin typeface="Corbel"/>
                <a:cs typeface="Corbel"/>
              </a:rPr>
              <a:t>be able to acquire </a:t>
            </a:r>
            <a:r>
              <a:rPr lang="en-GB" sz="1700" b="1" dirty="0">
                <a:solidFill>
                  <a:srgbClr val="FF6600"/>
                </a:solidFill>
                <a:latin typeface="Corbel"/>
                <a:cs typeface="Corbel"/>
              </a:rPr>
              <a:t>simultaneously</a:t>
            </a:r>
            <a:r>
              <a:rPr lang="en-GB" sz="1700" dirty="0">
                <a:latin typeface="Corbel"/>
                <a:cs typeface="Corbel"/>
              </a:rPr>
              <a:t> the required information in order to freeze, in a </a:t>
            </a:r>
            <a:r>
              <a:rPr lang="en-GB" sz="1700" b="1" dirty="0">
                <a:solidFill>
                  <a:srgbClr val="FF6600"/>
                </a:solidFill>
                <a:latin typeface="Corbel"/>
                <a:cs typeface="Corbel"/>
              </a:rPr>
              <a:t>single snapshot</a:t>
            </a:r>
            <a:r>
              <a:rPr lang="en-GB" sz="1700" dirty="0">
                <a:latin typeface="Corbel"/>
                <a:cs typeface="Corbel"/>
              </a:rPr>
              <a:t>, the polarization state of the target.</a:t>
            </a:r>
          </a:p>
          <a:p>
            <a:pPr marL="0" indent="0" algn="just">
              <a:spcBef>
                <a:spcPct val="0"/>
              </a:spcBef>
              <a:buNone/>
            </a:pPr>
            <a:endParaRPr lang="en-GB" sz="1700" dirty="0">
              <a:latin typeface="Corbel"/>
              <a:cs typeface="Corbel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en-GB" sz="1700" dirty="0">
                <a:latin typeface="Corbel"/>
                <a:cs typeface="Corbel"/>
              </a:rPr>
              <a:t>Furthermore the entire system should be as compact as possible (in volume and </a:t>
            </a:r>
            <a:r>
              <a:rPr lang="en-GB" sz="1700" dirty="0" smtClean="0">
                <a:latin typeface="Corbel"/>
                <a:cs typeface="Corbel"/>
              </a:rPr>
              <a:t>mass) and power saving (especially when used for </a:t>
            </a:r>
            <a:r>
              <a:rPr lang="en-GB" sz="1700" b="1" dirty="0">
                <a:solidFill>
                  <a:srgbClr val="FF6600"/>
                </a:solidFill>
                <a:latin typeface="Corbel"/>
                <a:cs typeface="Corbel"/>
              </a:rPr>
              <a:t>space-based </a:t>
            </a:r>
            <a:r>
              <a:rPr lang="en-GB" sz="1700" dirty="0" smtClean="0">
                <a:latin typeface="Corbel"/>
                <a:cs typeface="Corbel"/>
              </a:rPr>
              <a:t>applications).</a:t>
            </a:r>
            <a:endParaRPr lang="en-GB" sz="1700" dirty="0">
              <a:latin typeface="Corbel"/>
              <a:cs typeface="Corbel"/>
            </a:endParaRPr>
          </a:p>
          <a:p>
            <a:pPr marL="0" indent="0">
              <a:buNone/>
            </a:pPr>
            <a:endParaRPr lang="en-US" sz="1800" dirty="0">
              <a:latin typeface="Corbel"/>
              <a:cs typeface="Corbe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4458" y="3996221"/>
            <a:ext cx="8382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Corbel"/>
                <a:cs typeface="Corbel"/>
              </a:rPr>
              <a:t>We aim at designing </a:t>
            </a:r>
            <a:r>
              <a:rPr lang="en-US" sz="1600" dirty="0">
                <a:latin typeface="Corbel"/>
                <a:cs typeface="Corbel"/>
              </a:rPr>
              <a:t>and developing a first prototype of </a:t>
            </a:r>
            <a:r>
              <a:rPr lang="en-US" sz="1600" dirty="0" smtClean="0">
                <a:latin typeface="Corbel"/>
                <a:cs typeface="Corbel"/>
              </a:rPr>
              <a:t>a VNIR </a:t>
            </a:r>
            <a:r>
              <a:rPr lang="en-US" sz="1600" dirty="0">
                <a:solidFill>
                  <a:srgbClr val="FF6600"/>
                </a:solidFill>
                <a:latin typeface="Corbel"/>
                <a:cs typeface="Corbel"/>
              </a:rPr>
              <a:t>full-Stokes integrated </a:t>
            </a:r>
            <a:r>
              <a:rPr lang="en-US" sz="1600" dirty="0" err="1">
                <a:solidFill>
                  <a:srgbClr val="FF6600"/>
                </a:solidFill>
                <a:latin typeface="Corbel"/>
                <a:cs typeface="Corbel"/>
              </a:rPr>
              <a:t>polarimeter</a:t>
            </a:r>
            <a:r>
              <a:rPr lang="en-US" sz="1600" dirty="0">
                <a:solidFill>
                  <a:srgbClr val="FF6600"/>
                </a:solidFill>
                <a:latin typeface="Corbel"/>
                <a:cs typeface="Corbel"/>
              </a:rPr>
              <a:t> </a:t>
            </a:r>
            <a:r>
              <a:rPr lang="en-US" sz="1600" dirty="0" smtClean="0">
                <a:latin typeface="Corbel"/>
                <a:cs typeface="Corbel"/>
              </a:rPr>
              <a:t>for planetary studies based </a:t>
            </a:r>
            <a:r>
              <a:rPr lang="en-US" sz="1600" dirty="0">
                <a:latin typeface="Corbel"/>
                <a:cs typeface="Corbel"/>
              </a:rPr>
              <a:t>on a </a:t>
            </a:r>
            <a:r>
              <a:rPr lang="en-US" sz="1600" dirty="0">
                <a:solidFill>
                  <a:srgbClr val="FF6600"/>
                </a:solidFill>
                <a:latin typeface="Corbel"/>
                <a:cs typeface="Corbel"/>
              </a:rPr>
              <a:t>CMOS detector </a:t>
            </a:r>
            <a:r>
              <a:rPr lang="en-US" sz="1600" dirty="0">
                <a:latin typeface="Corbel"/>
                <a:cs typeface="Corbel"/>
              </a:rPr>
              <a:t>with pixel </a:t>
            </a:r>
            <a:r>
              <a:rPr lang="en-US" sz="1600" dirty="0" smtClean="0">
                <a:latin typeface="Corbel"/>
                <a:cs typeface="Corbel"/>
              </a:rPr>
              <a:t>covered by </a:t>
            </a:r>
            <a:r>
              <a:rPr lang="en-US" sz="1600" dirty="0" err="1">
                <a:solidFill>
                  <a:srgbClr val="FF6600"/>
                </a:solidFill>
                <a:latin typeface="Corbel"/>
                <a:cs typeface="Corbel"/>
              </a:rPr>
              <a:t>nano</a:t>
            </a:r>
            <a:r>
              <a:rPr lang="en-US" sz="1600" dirty="0">
                <a:solidFill>
                  <a:srgbClr val="FF6600"/>
                </a:solidFill>
                <a:latin typeface="Corbel"/>
                <a:cs typeface="Corbel"/>
              </a:rPr>
              <a:t>-Wire Grid Polarizers (WGPs) </a:t>
            </a:r>
            <a:r>
              <a:rPr lang="en-US" sz="1600" dirty="0">
                <a:latin typeface="Corbel"/>
                <a:cs typeface="Corbel"/>
              </a:rPr>
              <a:t>and a </a:t>
            </a:r>
            <a:r>
              <a:rPr lang="en-US" sz="1600" dirty="0" smtClean="0">
                <a:solidFill>
                  <a:srgbClr val="FF6600"/>
                </a:solidFill>
                <a:latin typeface="Corbel"/>
                <a:cs typeface="Corbel"/>
              </a:rPr>
              <a:t>LCVRs</a:t>
            </a:r>
            <a:r>
              <a:rPr lang="en-US" sz="1600" dirty="0" smtClean="0">
                <a:latin typeface="Corbel"/>
                <a:cs typeface="Corbel"/>
              </a:rPr>
              <a:t> </a:t>
            </a:r>
            <a:r>
              <a:rPr lang="en-US" sz="1600" dirty="0">
                <a:latin typeface="Corbel"/>
                <a:cs typeface="Corbel"/>
              </a:rPr>
              <a:t>acting as a </a:t>
            </a:r>
            <a:r>
              <a:rPr lang="en-US" sz="1600" dirty="0" smtClean="0">
                <a:latin typeface="Corbel"/>
                <a:cs typeface="Corbel"/>
              </a:rPr>
              <a:t>variable </a:t>
            </a:r>
            <a:r>
              <a:rPr lang="en-US" sz="1600" dirty="0" err="1" smtClean="0">
                <a:latin typeface="Corbel"/>
                <a:cs typeface="Corbel"/>
              </a:rPr>
              <a:t>retardance</a:t>
            </a:r>
            <a:r>
              <a:rPr lang="en-US" sz="1600" dirty="0" smtClean="0">
                <a:latin typeface="Corbel"/>
                <a:cs typeface="Corbel"/>
              </a:rPr>
              <a:t> </a:t>
            </a:r>
            <a:r>
              <a:rPr lang="en-US" sz="1600" dirty="0">
                <a:latin typeface="Corbel"/>
                <a:cs typeface="Corbel"/>
              </a:rPr>
              <a:t>plate.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810" y="4762082"/>
            <a:ext cx="1538657" cy="1252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3425" y="5023279"/>
            <a:ext cx="2295982" cy="717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6769" y="4762082"/>
            <a:ext cx="1460713" cy="1136110"/>
          </a:xfrm>
          <a:prstGeom prst="rect">
            <a:avLst/>
          </a:prstGeom>
        </p:spPr>
      </p:pic>
      <p:sp>
        <p:nvSpPr>
          <p:cNvPr id="8" name="Cross 7"/>
          <p:cNvSpPr/>
          <p:nvPr/>
        </p:nvSpPr>
        <p:spPr>
          <a:xfrm>
            <a:off x="3029307" y="5290272"/>
            <a:ext cx="325650" cy="361856"/>
          </a:xfrm>
          <a:prstGeom prst="plus">
            <a:avLst>
              <a:gd name="adj" fmla="val 366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ross 23"/>
          <p:cNvSpPr/>
          <p:nvPr/>
        </p:nvSpPr>
        <p:spPr>
          <a:xfrm>
            <a:off x="6329664" y="5261744"/>
            <a:ext cx="325650" cy="361856"/>
          </a:xfrm>
          <a:prstGeom prst="plus">
            <a:avLst>
              <a:gd name="adj" fmla="val 366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450559" y="3571478"/>
            <a:ext cx="314796" cy="47764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97739" y="6159500"/>
            <a:ext cx="8680450" cy="659270"/>
            <a:chOff x="197739" y="6159500"/>
            <a:chExt cx="8680450" cy="65927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97739" y="6159500"/>
              <a:ext cx="868045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1800663" y="6346245"/>
              <a:ext cx="561924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M. Focardi 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-  e-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COST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Conference Firenze, 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2013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September 25</a:t>
              </a:r>
              <a:r>
                <a:rPr lang="en-US" sz="1600" i="1" baseline="30000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th</a:t>
              </a:r>
              <a:endParaRPr lang="en-US" sz="1600" i="1" dirty="0">
                <a:solidFill>
                  <a:srgbClr val="000000"/>
                </a:solidFill>
                <a:latin typeface="Corbel"/>
                <a:cs typeface="Corbel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096" y="6262158"/>
              <a:ext cx="540537" cy="54053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054941" y="6239003"/>
              <a:ext cx="592509" cy="579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107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739" y="516043"/>
            <a:ext cx="3688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ＭＳ Ｐゴシック" pitchFamily="-1" charset="-128"/>
                <a:cs typeface="Arial"/>
              </a:rPr>
              <a:t>Wire Grid Polarisers</a:t>
            </a:r>
            <a:endParaRPr lang="en-US" sz="28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799258" y="835397"/>
            <a:ext cx="352418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570" y="187878"/>
            <a:ext cx="1976741" cy="1339949"/>
          </a:xfrm>
          <a:prstGeom prst="rect">
            <a:avLst/>
          </a:prstGeom>
        </p:spPr>
      </p:pic>
      <p:sp>
        <p:nvSpPr>
          <p:cNvPr id="12" name="Content Placeholder 3"/>
          <p:cNvSpPr>
            <a:spLocks noGrp="1"/>
          </p:cNvSpPr>
          <p:nvPr>
            <p:ph idx="1"/>
          </p:nvPr>
        </p:nvSpPr>
        <p:spPr>
          <a:xfrm>
            <a:off x="264458" y="1600201"/>
            <a:ext cx="8382992" cy="131994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1600" dirty="0" smtClean="0">
                <a:latin typeface="Corbel"/>
                <a:cs typeface="Corbel"/>
              </a:rPr>
              <a:t>A WGP </a:t>
            </a:r>
            <a:r>
              <a:rPr lang="en-US" sz="1600" dirty="0">
                <a:latin typeface="Corbel"/>
                <a:cs typeface="Corbel"/>
              </a:rPr>
              <a:t>consists of a regular array of fine parallel metallic </a:t>
            </a:r>
            <a:r>
              <a:rPr lang="en-US" sz="1600" dirty="0" smtClean="0">
                <a:latin typeface="Corbel"/>
                <a:cs typeface="Corbel"/>
              </a:rPr>
              <a:t>wires (e.g. Al), </a:t>
            </a:r>
            <a:r>
              <a:rPr lang="en-US" sz="1600" dirty="0">
                <a:latin typeface="Corbel"/>
                <a:cs typeface="Corbel"/>
              </a:rPr>
              <a:t>placed in a plane perpendicular to the incident </a:t>
            </a:r>
            <a:r>
              <a:rPr lang="en-US" sz="1600" dirty="0" smtClean="0">
                <a:latin typeface="Corbel"/>
                <a:cs typeface="Corbel"/>
              </a:rPr>
              <a:t>beam. </a:t>
            </a:r>
          </a:p>
          <a:p>
            <a:pPr marL="0" indent="0" algn="just">
              <a:buNone/>
            </a:pPr>
            <a:r>
              <a:rPr lang="en-US" sz="1600" dirty="0" smtClean="0">
                <a:latin typeface="Corbel"/>
                <a:cs typeface="Corbel"/>
              </a:rPr>
              <a:t>The component of the electromagnetic </a:t>
            </a:r>
            <a:r>
              <a:rPr lang="en-US" sz="1600" dirty="0">
                <a:latin typeface="Corbel"/>
                <a:cs typeface="Corbel"/>
              </a:rPr>
              <a:t>waves </a:t>
            </a:r>
            <a:r>
              <a:rPr lang="en-US" sz="1600" dirty="0" smtClean="0">
                <a:latin typeface="Corbel"/>
                <a:cs typeface="Corbel"/>
              </a:rPr>
              <a:t>with </a:t>
            </a:r>
            <a:r>
              <a:rPr lang="en-US" sz="1600" dirty="0">
                <a:latin typeface="Corbel"/>
                <a:cs typeface="Corbel"/>
              </a:rPr>
              <a:t>electric field </a:t>
            </a:r>
            <a:r>
              <a:rPr lang="en-US" sz="1600" dirty="0" smtClean="0">
                <a:latin typeface="Corbel"/>
                <a:cs typeface="Corbel"/>
              </a:rPr>
              <a:t>aligned </a:t>
            </a:r>
            <a:r>
              <a:rPr lang="en-US" sz="1600" dirty="0">
                <a:latin typeface="Corbel"/>
                <a:cs typeface="Corbel"/>
              </a:rPr>
              <a:t>parallel to the wires </a:t>
            </a:r>
            <a:r>
              <a:rPr lang="en-US" sz="1600" dirty="0" smtClean="0">
                <a:latin typeface="Corbel"/>
                <a:cs typeface="Corbel"/>
              </a:rPr>
              <a:t>is </a:t>
            </a:r>
            <a:r>
              <a:rPr lang="en-US" sz="1600" b="1" dirty="0" smtClean="0">
                <a:solidFill>
                  <a:srgbClr val="FF6600"/>
                </a:solidFill>
                <a:latin typeface="Corbel"/>
                <a:cs typeface="Corbel"/>
              </a:rPr>
              <a:t>reflected</a:t>
            </a:r>
            <a:r>
              <a:rPr lang="en-US" sz="1600" dirty="0" smtClean="0">
                <a:latin typeface="Corbel"/>
                <a:cs typeface="Corbel"/>
              </a:rPr>
              <a:t> by the WGP whereas the other component (electric </a:t>
            </a:r>
            <a:r>
              <a:rPr lang="en-US" sz="1600" dirty="0">
                <a:latin typeface="Corbel"/>
                <a:cs typeface="Corbel"/>
              </a:rPr>
              <a:t>field </a:t>
            </a:r>
            <a:r>
              <a:rPr lang="en-US" sz="1600" dirty="0" smtClean="0">
                <a:latin typeface="Corbel"/>
                <a:cs typeface="Corbel"/>
              </a:rPr>
              <a:t>perpendicular to the wires) is </a:t>
            </a:r>
            <a:r>
              <a:rPr lang="en-US" sz="1600" b="1" dirty="0" smtClean="0">
                <a:solidFill>
                  <a:srgbClr val="FF6600"/>
                </a:solidFill>
                <a:latin typeface="Corbel"/>
                <a:cs typeface="Corbel"/>
              </a:rPr>
              <a:t>transmitted</a:t>
            </a:r>
            <a:r>
              <a:rPr lang="en-US" sz="1600" dirty="0" smtClean="0">
                <a:latin typeface="Corbel"/>
                <a:cs typeface="Corbel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433" y="2920146"/>
            <a:ext cx="4548586" cy="21634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4458" y="4939809"/>
            <a:ext cx="8382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1600" b="1" u="sng" dirty="0" smtClean="0">
                <a:latin typeface="Corbel"/>
                <a:cs typeface="Corbel"/>
              </a:rPr>
              <a:t>Note</a:t>
            </a:r>
            <a:r>
              <a:rPr lang="en-US" sz="1600" dirty="0" smtClean="0">
                <a:latin typeface="Corbel"/>
                <a:cs typeface="Corbel"/>
              </a:rPr>
              <a:t>: WGPs are </a:t>
            </a:r>
            <a:r>
              <a:rPr lang="en-US" sz="1600" dirty="0">
                <a:latin typeface="Corbel"/>
                <a:cs typeface="Corbel"/>
              </a:rPr>
              <a:t>efficient for </a:t>
            </a:r>
            <a:r>
              <a:rPr lang="en-US" sz="1600" b="1" dirty="0" err="1" smtClean="0">
                <a:solidFill>
                  <a:srgbClr val="FF6600"/>
                </a:solidFill>
                <a:latin typeface="Corbel"/>
                <a:cs typeface="Corbel"/>
              </a:rPr>
              <a:t>λ</a:t>
            </a:r>
            <a:r>
              <a:rPr lang="en-US" sz="1600" b="1" dirty="0" smtClean="0">
                <a:solidFill>
                  <a:srgbClr val="FF6600"/>
                </a:solidFill>
                <a:latin typeface="Corbel"/>
                <a:cs typeface="Corbel"/>
              </a:rPr>
              <a:t> ≥ </a:t>
            </a:r>
            <a:r>
              <a:rPr lang="en-US" sz="1600" b="1" dirty="0">
                <a:solidFill>
                  <a:srgbClr val="FF6600"/>
                </a:solidFill>
                <a:latin typeface="Corbel"/>
                <a:cs typeface="Corbel"/>
              </a:rPr>
              <a:t>3 </a:t>
            </a:r>
            <a:r>
              <a:rPr lang="en-US" sz="1600" b="1" dirty="0" err="1">
                <a:solidFill>
                  <a:srgbClr val="FF6600"/>
                </a:solidFill>
                <a:latin typeface="Corbel"/>
                <a:cs typeface="Corbel"/>
              </a:rPr>
              <a:t>L</a:t>
            </a:r>
            <a:r>
              <a:rPr lang="en-US" sz="1600" b="1" baseline="-25000" dirty="0" err="1">
                <a:solidFill>
                  <a:srgbClr val="FF6600"/>
                </a:solidFill>
                <a:latin typeface="Corbel"/>
                <a:cs typeface="Corbel"/>
              </a:rPr>
              <a:t>pitch</a:t>
            </a:r>
            <a:r>
              <a:rPr lang="en-US" sz="1600" dirty="0" smtClean="0">
                <a:latin typeface="Corbel"/>
                <a:cs typeface="Corbel"/>
              </a:rPr>
              <a:t>.</a:t>
            </a:r>
          </a:p>
          <a:p>
            <a:pPr marL="0" indent="0" algn="just">
              <a:buNone/>
            </a:pPr>
            <a:endParaRPr lang="en-US" sz="1600" dirty="0">
              <a:latin typeface="Corbel"/>
              <a:cs typeface="Corbel"/>
            </a:endParaRPr>
          </a:p>
          <a:p>
            <a:pPr marL="0" indent="0" algn="just">
              <a:buNone/>
            </a:pPr>
            <a:r>
              <a:rPr lang="en-US" sz="1600" dirty="0">
                <a:latin typeface="Corbel"/>
                <a:cs typeface="Corbel"/>
              </a:rPr>
              <a:t>Wire-grid based polarizers have been extensively used </a:t>
            </a:r>
            <a:r>
              <a:rPr lang="en-US" sz="1600" dirty="0" smtClean="0">
                <a:latin typeface="Corbel"/>
                <a:cs typeface="Corbel"/>
              </a:rPr>
              <a:t>so far for ground-based application </a:t>
            </a:r>
            <a:r>
              <a:rPr lang="en-US" sz="1600" dirty="0">
                <a:latin typeface="Corbel"/>
                <a:cs typeface="Corbel"/>
              </a:rPr>
              <a:t>in the infrared and </a:t>
            </a:r>
            <a:r>
              <a:rPr lang="en-US" sz="1600" dirty="0" smtClean="0">
                <a:latin typeface="Corbel"/>
                <a:cs typeface="Corbel"/>
              </a:rPr>
              <a:t>in </a:t>
            </a:r>
            <a:r>
              <a:rPr lang="en-US" sz="1600" dirty="0">
                <a:latin typeface="Corbel"/>
                <a:cs typeface="Corbel"/>
              </a:rPr>
              <a:t>the visible region. </a:t>
            </a:r>
            <a:r>
              <a:rPr lang="en-US" sz="1600" dirty="0" smtClean="0">
                <a:latin typeface="Corbel"/>
                <a:cs typeface="Corbel"/>
              </a:rPr>
              <a:t>Now their usage should be extended </a:t>
            </a:r>
            <a:r>
              <a:rPr lang="en-US" sz="1600" b="1" dirty="0" smtClean="0">
                <a:solidFill>
                  <a:srgbClr val="FF6600"/>
                </a:solidFill>
                <a:latin typeface="Corbel"/>
                <a:cs typeface="Corbel"/>
              </a:rPr>
              <a:t>to space</a:t>
            </a:r>
            <a:r>
              <a:rPr lang="en-US" sz="1600" dirty="0" smtClean="0">
                <a:latin typeface="Corbel"/>
                <a:cs typeface="Corbel"/>
              </a:rPr>
              <a:t>…</a:t>
            </a:r>
            <a:endParaRPr lang="en-US" sz="1600" dirty="0">
              <a:latin typeface="Corbel"/>
              <a:cs typeface="Corbe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3371" y="2953748"/>
            <a:ext cx="2823948" cy="212989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97739" y="6159500"/>
            <a:ext cx="8680450" cy="659270"/>
            <a:chOff x="197739" y="6159500"/>
            <a:chExt cx="8680450" cy="65927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97739" y="6159500"/>
              <a:ext cx="868045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800663" y="6346245"/>
              <a:ext cx="561924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M. Focardi 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-  e-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COST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Conference Firenze, 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2013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September 25</a:t>
              </a:r>
              <a:r>
                <a:rPr lang="en-US" sz="1600" i="1" baseline="30000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th</a:t>
              </a:r>
              <a:endParaRPr lang="en-US" sz="1600" i="1" dirty="0">
                <a:solidFill>
                  <a:srgbClr val="000000"/>
                </a:solidFill>
                <a:latin typeface="Corbel"/>
                <a:cs typeface="Corbel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096" y="6262158"/>
              <a:ext cx="540537" cy="54053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054941" y="6239003"/>
              <a:ext cx="592509" cy="579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6890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003" y="2772820"/>
            <a:ext cx="3812073" cy="288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60" y="2790963"/>
            <a:ext cx="3836457" cy="288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7739" y="516043"/>
            <a:ext cx="3688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ＭＳ Ｐゴシック" pitchFamily="-1" charset="-128"/>
                <a:cs typeface="Arial"/>
              </a:rPr>
              <a:t>Wire Grid Polarisers</a:t>
            </a:r>
            <a:endParaRPr lang="en-US" sz="28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799258" y="835397"/>
            <a:ext cx="352418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570" y="187878"/>
            <a:ext cx="1976741" cy="1339949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64458" y="1549538"/>
            <a:ext cx="8624048" cy="9585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600" dirty="0">
                <a:latin typeface="Corbel"/>
                <a:cs typeface="Corbel"/>
              </a:rPr>
              <a:t>Recently, the remarkable improvement in </a:t>
            </a:r>
            <a:r>
              <a:rPr lang="en-US" sz="1600" dirty="0" err="1">
                <a:latin typeface="Corbel"/>
                <a:cs typeface="Corbel"/>
              </a:rPr>
              <a:t>nano</a:t>
            </a:r>
            <a:r>
              <a:rPr lang="en-US" sz="1600" dirty="0">
                <a:latin typeface="Corbel"/>
                <a:cs typeface="Corbel"/>
              </a:rPr>
              <a:t> pattern generation made by lithography techniques, </a:t>
            </a:r>
            <a:r>
              <a:rPr lang="en-US" sz="1600" dirty="0" smtClean="0">
                <a:latin typeface="Corbel"/>
                <a:cs typeface="Corbel"/>
              </a:rPr>
              <a:t>(</a:t>
            </a:r>
            <a:r>
              <a:rPr lang="en-US" sz="1600" dirty="0" smtClean="0">
                <a:solidFill>
                  <a:srgbClr val="FF6600"/>
                </a:solidFill>
                <a:latin typeface="Corbel"/>
                <a:cs typeface="Corbel"/>
              </a:rPr>
              <a:t>electrons beam or ions beam lift-off</a:t>
            </a:r>
            <a:r>
              <a:rPr lang="en-US" sz="1600" dirty="0" smtClean="0">
                <a:latin typeface="Corbel"/>
                <a:cs typeface="Corbel"/>
              </a:rPr>
              <a:t>) brought </a:t>
            </a:r>
            <a:r>
              <a:rPr lang="en-US" sz="1600" dirty="0">
                <a:latin typeface="Corbel"/>
                <a:cs typeface="Corbel"/>
              </a:rPr>
              <a:t>the wire grid polarizers to have the potential to generate a broadband polarizer even in the </a:t>
            </a:r>
            <a:r>
              <a:rPr lang="en-US" sz="1600" b="1" dirty="0">
                <a:solidFill>
                  <a:srgbClr val="FF6600"/>
                </a:solidFill>
                <a:latin typeface="Corbel"/>
                <a:cs typeface="Corbel"/>
              </a:rPr>
              <a:t>UV </a:t>
            </a:r>
            <a:r>
              <a:rPr lang="en-US" sz="1600" b="1" dirty="0" smtClean="0">
                <a:solidFill>
                  <a:srgbClr val="FF6600"/>
                </a:solidFill>
                <a:latin typeface="Corbel"/>
                <a:cs typeface="Corbel"/>
              </a:rPr>
              <a:t>range</a:t>
            </a:r>
            <a:r>
              <a:rPr lang="en-US" sz="1600" dirty="0" smtClean="0">
                <a:latin typeface="Corbel"/>
                <a:cs typeface="Corbel"/>
              </a:rPr>
              <a:t>, where grids pitches are challenging. </a:t>
            </a:r>
            <a:endParaRPr lang="en-US" sz="1600" dirty="0">
              <a:latin typeface="Corbel"/>
              <a:cs typeface="Corbel"/>
            </a:endParaRP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1560515" y="5695041"/>
            <a:ext cx="651700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orbel"/>
                <a:cs typeface="Corbel"/>
              </a:rPr>
              <a:t>Weber T. et al, </a:t>
            </a:r>
            <a:r>
              <a:rPr lang="en-US" sz="1400" i="1" dirty="0" smtClean="0">
                <a:latin typeface="Corbel"/>
                <a:cs typeface="Corbel"/>
              </a:rPr>
              <a:t>“Wire-Grid Polarizer for the UV spectral region”</a:t>
            </a:r>
            <a:r>
              <a:rPr lang="en-US" sz="1400" dirty="0" smtClean="0">
                <a:latin typeface="Corbel"/>
                <a:cs typeface="Corbel"/>
              </a:rPr>
              <a:t>, Proc. SPIE 7205 (2009).</a:t>
            </a:r>
            <a:endParaRPr lang="en-US" sz="1400" dirty="0">
              <a:latin typeface="Corbel"/>
              <a:cs typeface="Corbe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97739" y="6159500"/>
            <a:ext cx="8680450" cy="659270"/>
            <a:chOff x="197739" y="6159500"/>
            <a:chExt cx="8680450" cy="65927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97739" y="6159500"/>
              <a:ext cx="868045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1800663" y="6346245"/>
              <a:ext cx="561924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M. Focardi 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-  e-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COST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Conference Firenze, </a:t>
              </a:r>
              <a:r>
                <a:rPr lang="en-US" sz="1600" i="1" dirty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2013 </a:t>
              </a:r>
              <a:r>
                <a:rPr lang="en-US" sz="1600" i="1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September 25</a:t>
              </a:r>
              <a:r>
                <a:rPr lang="en-US" sz="1600" i="1" baseline="30000" dirty="0" smtClean="0">
                  <a:solidFill>
                    <a:srgbClr val="000000"/>
                  </a:solidFill>
                  <a:latin typeface="Corbel"/>
                  <a:ea typeface="ＭＳ Ｐゴシック" pitchFamily="-1" charset="-128"/>
                  <a:cs typeface="Corbel"/>
                </a:rPr>
                <a:t>th</a:t>
              </a:r>
              <a:endParaRPr lang="en-US" sz="1600" i="1" dirty="0">
                <a:solidFill>
                  <a:srgbClr val="000000"/>
                </a:solidFill>
                <a:latin typeface="Corbel"/>
                <a:cs typeface="Corbel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096" y="6262158"/>
              <a:ext cx="540537" cy="54053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054941" y="6239003"/>
              <a:ext cx="592509" cy="579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000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olar Corona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Solar Corona Template.pot</Template>
  <TotalTime>19090</TotalTime>
  <Words>2062</Words>
  <Application>Microsoft Macintosh PowerPoint</Application>
  <PresentationFormat>On-screen Show (4:3)</PresentationFormat>
  <Paragraphs>215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Solar Corona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data processing electronics of the  METIS Coronagraph aboard the  ESA Solar Orbiter Mission</dc:title>
  <dc:creator>Mauro Focardi</dc:creator>
  <cp:lastModifiedBy>Mauro Focardi</cp:lastModifiedBy>
  <cp:revision>522</cp:revision>
  <cp:lastPrinted>2013-08-09T07:38:45Z</cp:lastPrinted>
  <dcterms:created xsi:type="dcterms:W3CDTF">2012-02-21T07:18:53Z</dcterms:created>
  <dcterms:modified xsi:type="dcterms:W3CDTF">2013-10-23T07:05:45Z</dcterms:modified>
</cp:coreProperties>
</file>